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49" r:id="rId1"/>
  </p:sldMasterIdLst>
  <p:notesMasterIdLst>
    <p:notesMasterId r:id="rId162"/>
  </p:notesMasterIdLst>
  <p:handoutMasterIdLst>
    <p:handoutMasterId r:id="rId163"/>
  </p:handoutMasterIdLst>
  <p:sldIdLst>
    <p:sldId id="354" r:id="rId2"/>
    <p:sldId id="530" r:id="rId3"/>
    <p:sldId id="368" r:id="rId4"/>
    <p:sldId id="355" r:id="rId5"/>
    <p:sldId id="531" r:id="rId6"/>
    <p:sldId id="356" r:id="rId7"/>
    <p:sldId id="369" r:id="rId8"/>
    <p:sldId id="425" r:id="rId9"/>
    <p:sldId id="387" r:id="rId10"/>
    <p:sldId id="370" r:id="rId11"/>
    <p:sldId id="360" r:id="rId12"/>
    <p:sldId id="391" r:id="rId13"/>
    <p:sldId id="516" r:id="rId14"/>
    <p:sldId id="517" r:id="rId15"/>
    <p:sldId id="532" r:id="rId16"/>
    <p:sldId id="357" r:id="rId17"/>
    <p:sldId id="380" r:id="rId18"/>
    <p:sldId id="381" r:id="rId19"/>
    <p:sldId id="447" r:id="rId20"/>
    <p:sldId id="382" r:id="rId21"/>
    <p:sldId id="383" r:id="rId22"/>
    <p:sldId id="385" r:id="rId23"/>
    <p:sldId id="386" r:id="rId24"/>
    <p:sldId id="390" r:id="rId25"/>
    <p:sldId id="392" r:id="rId26"/>
    <p:sldId id="388" r:id="rId27"/>
    <p:sldId id="393" r:id="rId28"/>
    <p:sldId id="389" r:id="rId29"/>
    <p:sldId id="394" r:id="rId30"/>
    <p:sldId id="395" r:id="rId31"/>
    <p:sldId id="376" r:id="rId32"/>
    <p:sldId id="396" r:id="rId33"/>
    <p:sldId id="410" r:id="rId34"/>
    <p:sldId id="411" r:id="rId35"/>
    <p:sldId id="412" r:id="rId36"/>
    <p:sldId id="413" r:id="rId37"/>
    <p:sldId id="439" r:id="rId38"/>
    <p:sldId id="398" r:id="rId39"/>
    <p:sldId id="399" r:id="rId40"/>
    <p:sldId id="400" r:id="rId41"/>
    <p:sldId id="401" r:id="rId42"/>
    <p:sldId id="402" r:id="rId43"/>
    <p:sldId id="403" r:id="rId44"/>
    <p:sldId id="404" r:id="rId45"/>
    <p:sldId id="405" r:id="rId46"/>
    <p:sldId id="406" r:id="rId47"/>
    <p:sldId id="407" r:id="rId48"/>
    <p:sldId id="408" r:id="rId49"/>
    <p:sldId id="409" r:id="rId50"/>
    <p:sldId id="417" r:id="rId51"/>
    <p:sldId id="418" r:id="rId52"/>
    <p:sldId id="415" r:id="rId53"/>
    <p:sldId id="419" r:id="rId54"/>
    <p:sldId id="416" r:id="rId55"/>
    <p:sldId id="420" r:id="rId56"/>
    <p:sldId id="421" r:id="rId57"/>
    <p:sldId id="422" r:id="rId58"/>
    <p:sldId id="423" r:id="rId59"/>
    <p:sldId id="533" r:id="rId60"/>
    <p:sldId id="375" r:id="rId61"/>
    <p:sldId id="426" r:id="rId62"/>
    <p:sldId id="458" r:id="rId63"/>
    <p:sldId id="459" r:id="rId64"/>
    <p:sldId id="460" r:id="rId65"/>
    <p:sldId id="457" r:id="rId66"/>
    <p:sldId id="491" r:id="rId67"/>
    <p:sldId id="452" r:id="rId68"/>
    <p:sldId id="454" r:id="rId69"/>
    <p:sldId id="453" r:id="rId70"/>
    <p:sldId id="461" r:id="rId71"/>
    <p:sldId id="468" r:id="rId72"/>
    <p:sldId id="462" r:id="rId73"/>
    <p:sldId id="469" r:id="rId74"/>
    <p:sldId id="463" r:id="rId75"/>
    <p:sldId id="470" r:id="rId76"/>
    <p:sldId id="464" r:id="rId77"/>
    <p:sldId id="471" r:id="rId78"/>
    <p:sldId id="465" r:id="rId79"/>
    <p:sldId id="472" r:id="rId80"/>
    <p:sldId id="466" r:id="rId81"/>
    <p:sldId id="473" r:id="rId82"/>
    <p:sldId id="467" r:id="rId83"/>
    <p:sldId id="534" r:id="rId84"/>
    <p:sldId id="374" r:id="rId85"/>
    <p:sldId id="475" r:id="rId86"/>
    <p:sldId id="428" r:id="rId87"/>
    <p:sldId id="429" r:id="rId88"/>
    <p:sldId id="430" r:id="rId89"/>
    <p:sldId id="431" r:id="rId90"/>
    <p:sldId id="432" r:id="rId91"/>
    <p:sldId id="427" r:id="rId92"/>
    <p:sldId id="440" r:id="rId93"/>
    <p:sldId id="441" r:id="rId94"/>
    <p:sldId id="442" r:id="rId95"/>
    <p:sldId id="443" r:id="rId96"/>
    <p:sldId id="444" r:id="rId97"/>
    <p:sldId id="445" r:id="rId98"/>
    <p:sldId id="448" r:id="rId99"/>
    <p:sldId id="433" r:id="rId100"/>
    <p:sldId id="434" r:id="rId101"/>
    <p:sldId id="435" r:id="rId102"/>
    <p:sldId id="436" r:id="rId103"/>
    <p:sldId id="437" r:id="rId104"/>
    <p:sldId id="451" r:id="rId105"/>
    <p:sldId id="446" r:id="rId106"/>
    <p:sldId id="535" r:id="rId107"/>
    <p:sldId id="373" r:id="rId108"/>
    <p:sldId id="450" r:id="rId109"/>
    <p:sldId id="479" r:id="rId110"/>
    <p:sldId id="478" r:id="rId111"/>
    <p:sldId id="476" r:id="rId112"/>
    <p:sldId id="480" r:id="rId113"/>
    <p:sldId id="483" r:id="rId114"/>
    <p:sldId id="477" r:id="rId115"/>
    <p:sldId id="485" r:id="rId116"/>
    <p:sldId id="481" r:id="rId117"/>
    <p:sldId id="486" r:id="rId118"/>
    <p:sldId id="484" r:id="rId119"/>
    <p:sldId id="487" r:id="rId120"/>
    <p:sldId id="488" r:id="rId121"/>
    <p:sldId id="536" r:id="rId122"/>
    <p:sldId id="372" r:id="rId123"/>
    <p:sldId id="490" r:id="rId124"/>
    <p:sldId id="492" r:id="rId125"/>
    <p:sldId id="498" r:id="rId126"/>
    <p:sldId id="499" r:id="rId127"/>
    <p:sldId id="503" r:id="rId128"/>
    <p:sldId id="504" r:id="rId129"/>
    <p:sldId id="500" r:id="rId130"/>
    <p:sldId id="501" r:id="rId131"/>
    <p:sldId id="502" r:id="rId132"/>
    <p:sldId id="497" r:id="rId133"/>
    <p:sldId id="493" r:id="rId134"/>
    <p:sldId id="494" r:id="rId135"/>
    <p:sldId id="505" r:id="rId136"/>
    <p:sldId id="506" r:id="rId137"/>
    <p:sldId id="511" r:id="rId138"/>
    <p:sldId id="509" r:id="rId139"/>
    <p:sldId id="508" r:id="rId140"/>
    <p:sldId id="510" r:id="rId141"/>
    <p:sldId id="507" r:id="rId142"/>
    <p:sldId id="537" r:id="rId143"/>
    <p:sldId id="371" r:id="rId144"/>
    <p:sldId id="496" r:id="rId145"/>
    <p:sldId id="512" r:id="rId146"/>
    <p:sldId id="514" r:id="rId147"/>
    <p:sldId id="513" r:id="rId148"/>
    <p:sldId id="515" r:id="rId149"/>
    <p:sldId id="519" r:id="rId150"/>
    <p:sldId id="518" r:id="rId151"/>
    <p:sldId id="526" r:id="rId152"/>
    <p:sldId id="529" r:id="rId153"/>
    <p:sldId id="524" r:id="rId154"/>
    <p:sldId id="521" r:id="rId155"/>
    <p:sldId id="522" r:id="rId156"/>
    <p:sldId id="528" r:id="rId157"/>
    <p:sldId id="527" r:id="rId158"/>
    <p:sldId id="525" r:id="rId159"/>
    <p:sldId id="523" r:id="rId160"/>
    <p:sldId id="520" r:id="rId161"/>
  </p:sldIdLst>
  <p:sldSz cx="9144000" cy="5143500" type="screen16x9"/>
  <p:notesSz cx="7772400" cy="10058400"/>
  <p:defaultTextStyle>
    <a:defPPr>
      <a:defRPr lang="en-GB"/>
    </a:defPPr>
    <a:lvl1pPr algn="l" defTabSz="36812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sz="1900" kern="1200">
        <a:solidFill>
          <a:schemeClr val="bg1"/>
        </a:solidFill>
        <a:latin typeface="Arial" charset="0"/>
        <a:ea typeface="ＭＳ Ｐゴシック" charset="0"/>
        <a:cs typeface="ＭＳ Ｐゴシック" charset="0"/>
      </a:defRPr>
    </a:lvl1pPr>
    <a:lvl2pPr marL="599784" indent="-228489" algn="l" defTabSz="36812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sz="1900" kern="1200">
        <a:solidFill>
          <a:schemeClr val="bg1"/>
        </a:solidFill>
        <a:latin typeface="Arial" charset="0"/>
        <a:ea typeface="ＭＳ Ｐゴシック" charset="0"/>
        <a:cs typeface="ＭＳ Ｐゴシック" charset="0"/>
      </a:defRPr>
    </a:lvl2pPr>
    <a:lvl3pPr marL="923475" indent="-182475" algn="l" defTabSz="36812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sz="1900" kern="1200">
        <a:solidFill>
          <a:schemeClr val="bg1"/>
        </a:solidFill>
        <a:latin typeface="Arial" charset="0"/>
        <a:ea typeface="ＭＳ Ｐゴシック" charset="0"/>
        <a:cs typeface="ＭＳ Ｐゴシック" charset="0"/>
      </a:defRPr>
    </a:lvl3pPr>
    <a:lvl4pPr marL="1293183" indent="-182475" algn="l" defTabSz="36812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sz="1900" kern="1200">
        <a:solidFill>
          <a:schemeClr val="bg1"/>
        </a:solidFill>
        <a:latin typeface="Arial" charset="0"/>
        <a:ea typeface="ＭＳ Ｐゴシック" charset="0"/>
        <a:cs typeface="ＭＳ Ｐゴシック" charset="0"/>
      </a:defRPr>
    </a:lvl4pPr>
    <a:lvl5pPr marL="1662890" indent="-182475" algn="l" defTabSz="36812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sz="1900" kern="1200">
        <a:solidFill>
          <a:schemeClr val="bg1"/>
        </a:solidFill>
        <a:latin typeface="Arial" charset="0"/>
        <a:ea typeface="ＭＳ Ｐゴシック" charset="0"/>
        <a:cs typeface="ＭＳ Ｐゴシック" charset="0"/>
      </a:defRPr>
    </a:lvl5pPr>
    <a:lvl6pPr marL="2284887" algn="l" defTabSz="456977" rtl="0" eaLnBrk="1" latinLnBrk="0" hangingPunct="1">
      <a:defRPr sz="1900" kern="1200">
        <a:solidFill>
          <a:schemeClr val="bg1"/>
        </a:solidFill>
        <a:latin typeface="Arial" charset="0"/>
        <a:ea typeface="ＭＳ Ｐゴシック" charset="0"/>
        <a:cs typeface="ＭＳ Ｐゴシック" charset="0"/>
      </a:defRPr>
    </a:lvl6pPr>
    <a:lvl7pPr marL="2741864" algn="l" defTabSz="456977" rtl="0" eaLnBrk="1" latinLnBrk="0" hangingPunct="1">
      <a:defRPr sz="1900" kern="1200">
        <a:solidFill>
          <a:schemeClr val="bg1"/>
        </a:solidFill>
        <a:latin typeface="Arial" charset="0"/>
        <a:ea typeface="ＭＳ Ｐゴシック" charset="0"/>
        <a:cs typeface="ＭＳ Ｐゴシック" charset="0"/>
      </a:defRPr>
    </a:lvl7pPr>
    <a:lvl8pPr marL="3198840" algn="l" defTabSz="456977" rtl="0" eaLnBrk="1" latinLnBrk="0" hangingPunct="1">
      <a:defRPr sz="1900" kern="1200">
        <a:solidFill>
          <a:schemeClr val="bg1"/>
        </a:solidFill>
        <a:latin typeface="Arial" charset="0"/>
        <a:ea typeface="ＭＳ Ｐゴシック" charset="0"/>
        <a:cs typeface="ＭＳ Ｐゴシック" charset="0"/>
      </a:defRPr>
    </a:lvl8pPr>
    <a:lvl9pPr marL="3655817" algn="l" defTabSz="456977" rtl="0" eaLnBrk="1" latinLnBrk="0" hangingPunct="1">
      <a:defRPr sz="1900" kern="1200">
        <a:solidFill>
          <a:schemeClr val="bg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521415D9-36F7-43E2-AB2F-B90AF26B5E84}">
      <p14:sectionLst xmlns:p14="http://schemas.microsoft.com/office/powerpoint/2010/main">
        <p14:section name="Default Section" id="{0DA81DBC-B390-9C45-8641-C6182047225E}">
          <p14:sldIdLst>
            <p14:sldId id="354"/>
            <p14:sldId id="530"/>
            <p14:sldId id="368"/>
            <p14:sldId id="355"/>
            <p14:sldId id="531"/>
            <p14:sldId id="356"/>
            <p14:sldId id="369"/>
            <p14:sldId id="425"/>
            <p14:sldId id="387"/>
          </p14:sldIdLst>
        </p14:section>
        <p14:section name="Module 1" id="{1B418B75-C289-0A41-9DFC-9CE3E0D5AC5F}">
          <p14:sldIdLst>
            <p14:sldId id="370"/>
            <p14:sldId id="360"/>
            <p14:sldId id="391"/>
            <p14:sldId id="516"/>
            <p14:sldId id="517"/>
            <p14:sldId id="532"/>
            <p14:sldId id="357"/>
            <p14:sldId id="380"/>
            <p14:sldId id="381"/>
            <p14:sldId id="447"/>
            <p14:sldId id="382"/>
            <p14:sldId id="383"/>
            <p14:sldId id="385"/>
            <p14:sldId id="386"/>
            <p14:sldId id="390"/>
            <p14:sldId id="392"/>
            <p14:sldId id="388"/>
            <p14:sldId id="393"/>
            <p14:sldId id="389"/>
            <p14:sldId id="394"/>
            <p14:sldId id="395"/>
          </p14:sldIdLst>
        </p14:section>
        <p14:section name="Module 2" id="{A1CA07F6-897A-A34B-8612-9ECA5A47D86D}">
          <p14:sldIdLst>
            <p14:sldId id="376"/>
            <p14:sldId id="396"/>
            <p14:sldId id="410"/>
            <p14:sldId id="411"/>
            <p14:sldId id="412"/>
            <p14:sldId id="413"/>
            <p14:sldId id="439"/>
            <p14:sldId id="398"/>
            <p14:sldId id="399"/>
            <p14:sldId id="400"/>
            <p14:sldId id="401"/>
            <p14:sldId id="402"/>
            <p14:sldId id="403"/>
            <p14:sldId id="404"/>
            <p14:sldId id="405"/>
            <p14:sldId id="406"/>
            <p14:sldId id="407"/>
            <p14:sldId id="408"/>
            <p14:sldId id="409"/>
            <p14:sldId id="417"/>
            <p14:sldId id="418"/>
            <p14:sldId id="415"/>
            <p14:sldId id="419"/>
            <p14:sldId id="416"/>
            <p14:sldId id="420"/>
            <p14:sldId id="421"/>
            <p14:sldId id="422"/>
            <p14:sldId id="423"/>
            <p14:sldId id="533"/>
          </p14:sldIdLst>
        </p14:section>
        <p14:section name="Module 3" id="{BB05B5E3-3985-5C42-94E2-E6DFA26B4ED1}">
          <p14:sldIdLst>
            <p14:sldId id="375"/>
            <p14:sldId id="426"/>
            <p14:sldId id="458"/>
            <p14:sldId id="459"/>
            <p14:sldId id="460"/>
            <p14:sldId id="457"/>
            <p14:sldId id="491"/>
            <p14:sldId id="452"/>
            <p14:sldId id="454"/>
            <p14:sldId id="453"/>
            <p14:sldId id="461"/>
            <p14:sldId id="468"/>
            <p14:sldId id="462"/>
            <p14:sldId id="469"/>
            <p14:sldId id="463"/>
            <p14:sldId id="470"/>
            <p14:sldId id="464"/>
            <p14:sldId id="471"/>
            <p14:sldId id="465"/>
            <p14:sldId id="472"/>
            <p14:sldId id="466"/>
            <p14:sldId id="473"/>
            <p14:sldId id="467"/>
            <p14:sldId id="534"/>
          </p14:sldIdLst>
        </p14:section>
        <p14:section name="Module 4" id="{CE12AE2F-062A-414D-B503-35652B32559D}">
          <p14:sldIdLst>
            <p14:sldId id="374"/>
            <p14:sldId id="475"/>
            <p14:sldId id="428"/>
            <p14:sldId id="429"/>
            <p14:sldId id="430"/>
            <p14:sldId id="431"/>
            <p14:sldId id="432"/>
            <p14:sldId id="427"/>
            <p14:sldId id="440"/>
            <p14:sldId id="441"/>
            <p14:sldId id="442"/>
            <p14:sldId id="443"/>
            <p14:sldId id="444"/>
            <p14:sldId id="445"/>
            <p14:sldId id="448"/>
            <p14:sldId id="433"/>
            <p14:sldId id="434"/>
            <p14:sldId id="435"/>
            <p14:sldId id="436"/>
            <p14:sldId id="437"/>
            <p14:sldId id="451"/>
            <p14:sldId id="446"/>
            <p14:sldId id="535"/>
          </p14:sldIdLst>
        </p14:section>
        <p14:section name="Module 5" id="{5A92AEB4-2AE5-AE4E-87CD-E73A618463B3}">
          <p14:sldIdLst>
            <p14:sldId id="373"/>
            <p14:sldId id="450"/>
            <p14:sldId id="479"/>
            <p14:sldId id="478"/>
            <p14:sldId id="476"/>
            <p14:sldId id="480"/>
            <p14:sldId id="483"/>
            <p14:sldId id="477"/>
            <p14:sldId id="485"/>
            <p14:sldId id="481"/>
            <p14:sldId id="486"/>
            <p14:sldId id="484"/>
            <p14:sldId id="487"/>
            <p14:sldId id="488"/>
            <p14:sldId id="536"/>
          </p14:sldIdLst>
        </p14:section>
        <p14:section name="Module 6" id="{319D4864-BC0B-E94A-A58B-B6BCF8E76F42}">
          <p14:sldIdLst>
            <p14:sldId id="372"/>
            <p14:sldId id="490"/>
            <p14:sldId id="492"/>
            <p14:sldId id="498"/>
            <p14:sldId id="499"/>
            <p14:sldId id="503"/>
            <p14:sldId id="504"/>
            <p14:sldId id="500"/>
            <p14:sldId id="501"/>
            <p14:sldId id="502"/>
            <p14:sldId id="497"/>
            <p14:sldId id="493"/>
            <p14:sldId id="494"/>
            <p14:sldId id="505"/>
            <p14:sldId id="506"/>
            <p14:sldId id="511"/>
            <p14:sldId id="509"/>
            <p14:sldId id="508"/>
            <p14:sldId id="510"/>
            <p14:sldId id="507"/>
            <p14:sldId id="537"/>
          </p14:sldIdLst>
        </p14:section>
        <p14:section name="Module 7" id="{FE10FA03-5D41-364C-9734-166827D0FB81}">
          <p14:sldIdLst>
            <p14:sldId id="371"/>
            <p14:sldId id="496"/>
            <p14:sldId id="512"/>
            <p14:sldId id="514"/>
            <p14:sldId id="513"/>
            <p14:sldId id="515"/>
            <p14:sldId id="519"/>
            <p14:sldId id="518"/>
            <p14:sldId id="526"/>
            <p14:sldId id="529"/>
            <p14:sldId id="524"/>
            <p14:sldId id="521"/>
            <p14:sldId id="522"/>
            <p14:sldId id="528"/>
            <p14:sldId id="527"/>
            <p14:sldId id="525"/>
            <p14:sldId id="523"/>
            <p14:sldId id="520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frameSlides="1"/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8DBC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31" d="100"/>
          <a:sy n="131" d="100"/>
        </p:scale>
        <p:origin x="-256" y="-96"/>
      </p:cViewPr>
      <p:guideLst>
        <p:guide orient="horz" pos="1470"/>
        <p:guide pos="2612"/>
      </p:guideLst>
    </p:cSldViewPr>
  </p:slideViewPr>
  <p:outlineViewPr>
    <p:cViewPr varScale="1">
      <p:scale>
        <a:sx n="170" d="200"/>
        <a:sy n="170" d="200"/>
      </p:scale>
      <p:origin x="-780" y="-8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42" Type="http://schemas.openxmlformats.org/officeDocument/2006/relationships/slide" Target="slides/slide141.xml"/><Relationship Id="rId143" Type="http://schemas.openxmlformats.org/officeDocument/2006/relationships/slide" Target="slides/slide142.xml"/><Relationship Id="rId144" Type="http://schemas.openxmlformats.org/officeDocument/2006/relationships/slide" Target="slides/slide143.xml"/><Relationship Id="rId145" Type="http://schemas.openxmlformats.org/officeDocument/2006/relationships/slide" Target="slides/slide144.xml"/><Relationship Id="rId146" Type="http://schemas.openxmlformats.org/officeDocument/2006/relationships/slide" Target="slides/slide145.xml"/><Relationship Id="rId147" Type="http://schemas.openxmlformats.org/officeDocument/2006/relationships/slide" Target="slides/slide146.xml"/><Relationship Id="rId148" Type="http://schemas.openxmlformats.org/officeDocument/2006/relationships/slide" Target="slides/slide147.xml"/><Relationship Id="rId149" Type="http://schemas.openxmlformats.org/officeDocument/2006/relationships/slide" Target="slides/slide14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150" Type="http://schemas.openxmlformats.org/officeDocument/2006/relationships/slide" Target="slides/slide149.xml"/><Relationship Id="rId151" Type="http://schemas.openxmlformats.org/officeDocument/2006/relationships/slide" Target="slides/slide150.xml"/><Relationship Id="rId152" Type="http://schemas.openxmlformats.org/officeDocument/2006/relationships/slide" Target="slides/slide15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53" Type="http://schemas.openxmlformats.org/officeDocument/2006/relationships/slide" Target="slides/slide152.xml"/><Relationship Id="rId154" Type="http://schemas.openxmlformats.org/officeDocument/2006/relationships/slide" Target="slides/slide153.xml"/><Relationship Id="rId155" Type="http://schemas.openxmlformats.org/officeDocument/2006/relationships/slide" Target="slides/slide154.xml"/><Relationship Id="rId156" Type="http://schemas.openxmlformats.org/officeDocument/2006/relationships/slide" Target="slides/slide155.xml"/><Relationship Id="rId157" Type="http://schemas.openxmlformats.org/officeDocument/2006/relationships/slide" Target="slides/slide156.xml"/><Relationship Id="rId158" Type="http://schemas.openxmlformats.org/officeDocument/2006/relationships/slide" Target="slides/slide157.xml"/><Relationship Id="rId159" Type="http://schemas.openxmlformats.org/officeDocument/2006/relationships/slide" Target="slides/slide15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160" Type="http://schemas.openxmlformats.org/officeDocument/2006/relationships/slide" Target="slides/slide159.xml"/><Relationship Id="rId161" Type="http://schemas.openxmlformats.org/officeDocument/2006/relationships/slide" Target="slides/slide160.xml"/><Relationship Id="rId162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63" Type="http://schemas.openxmlformats.org/officeDocument/2006/relationships/handoutMaster" Target="handoutMasters/handoutMaster1.xml"/><Relationship Id="rId164" Type="http://schemas.openxmlformats.org/officeDocument/2006/relationships/printerSettings" Target="printerSettings/printerSettings1.bin"/><Relationship Id="rId165" Type="http://schemas.openxmlformats.org/officeDocument/2006/relationships/presProps" Target="presProps.xml"/><Relationship Id="rId166" Type="http://schemas.openxmlformats.org/officeDocument/2006/relationships/viewProps" Target="viewProps.xml"/><Relationship Id="rId167" Type="http://schemas.openxmlformats.org/officeDocument/2006/relationships/theme" Target="theme/theme1.xml"/><Relationship Id="rId168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368675" cy="5032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defTabSz="370286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402138" y="0"/>
            <a:ext cx="3368675" cy="5032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defTabSz="370286">
              <a:defRPr sz="1200"/>
            </a:lvl1pPr>
          </a:lstStyle>
          <a:p>
            <a:pPr>
              <a:defRPr/>
            </a:pPr>
            <a:fld id="{E504BF6F-FB33-0348-8447-94056523DCC2}" type="datetimeFigureOut">
              <a:rPr lang="en-US"/>
              <a:pPr>
                <a:defRPr/>
              </a:pPr>
              <a:t>3/5/19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553575"/>
            <a:ext cx="3368675" cy="5032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defTabSz="370286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402138" y="9553575"/>
            <a:ext cx="3368675" cy="5032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defTabSz="370286">
              <a:defRPr sz="1200"/>
            </a:lvl1pPr>
          </a:lstStyle>
          <a:p>
            <a:pPr>
              <a:defRPr/>
            </a:pPr>
            <a:fld id="{C1FD81E5-C1A4-8046-8CEE-F534A235B48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96114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AutoShape 1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370286">
              <a:defRPr/>
            </a:pPr>
            <a:endParaRPr lang="en-US"/>
          </a:p>
        </p:txBody>
      </p:sp>
      <p:sp>
        <p:nvSpPr>
          <p:cNvPr id="3074" name="AutoShape 2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370286">
              <a:defRPr/>
            </a:pPr>
            <a:endParaRPr lang="en-US"/>
          </a:p>
        </p:txBody>
      </p:sp>
      <p:sp>
        <p:nvSpPr>
          <p:cNvPr id="3075" name="AutoShape 3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370286">
              <a:defRPr/>
            </a:pPr>
            <a:endParaRPr lang="en-US"/>
          </a:p>
        </p:txBody>
      </p:sp>
      <p:sp>
        <p:nvSpPr>
          <p:cNvPr id="3076" name="AutoShape 4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370286">
              <a:defRPr/>
            </a:pPr>
            <a:endParaRPr lang="en-US"/>
          </a:p>
        </p:txBody>
      </p:sp>
      <p:sp>
        <p:nvSpPr>
          <p:cNvPr id="3077" name="Rectangle 5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536575" y="763588"/>
            <a:ext cx="6691313" cy="3763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078" name="Rectangle 6"/>
          <p:cNvSpPr>
            <a:spLocks noGrp="1" noChangeArrowheads="1"/>
          </p:cNvSpPr>
          <p:nvPr>
            <p:ph type="body"/>
          </p:nvPr>
        </p:nvSpPr>
        <p:spPr bwMode="auto">
          <a:xfrm>
            <a:off x="777875" y="4776788"/>
            <a:ext cx="6210300" cy="4518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noProof="0" smtClean="0"/>
          </a:p>
        </p:txBody>
      </p:sp>
      <p:sp>
        <p:nvSpPr>
          <p:cNvPr id="3079" name="Text Box 7"/>
          <p:cNvSpPr txBox="1">
            <a:spLocks noChangeArrowheads="1"/>
          </p:cNvSpPr>
          <p:nvPr/>
        </p:nvSpPr>
        <p:spPr bwMode="auto">
          <a:xfrm>
            <a:off x="0" y="0"/>
            <a:ext cx="3367088" cy="496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370286">
              <a:defRPr/>
            </a:pPr>
            <a:endParaRPr lang="en-US"/>
          </a:p>
        </p:txBody>
      </p:sp>
      <p:sp>
        <p:nvSpPr>
          <p:cNvPr id="3080" name="Text Box 8"/>
          <p:cNvSpPr txBox="1">
            <a:spLocks noChangeArrowheads="1"/>
          </p:cNvSpPr>
          <p:nvPr/>
        </p:nvSpPr>
        <p:spPr bwMode="auto">
          <a:xfrm>
            <a:off x="4398963" y="0"/>
            <a:ext cx="3367087" cy="496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370286">
              <a:defRPr/>
            </a:pPr>
            <a:endParaRPr lang="en-US"/>
          </a:p>
        </p:txBody>
      </p:sp>
      <p:sp>
        <p:nvSpPr>
          <p:cNvPr id="3081" name="Text Box 9"/>
          <p:cNvSpPr txBox="1">
            <a:spLocks noChangeArrowheads="1"/>
          </p:cNvSpPr>
          <p:nvPr/>
        </p:nvSpPr>
        <p:spPr bwMode="auto">
          <a:xfrm>
            <a:off x="0" y="9555163"/>
            <a:ext cx="3367088" cy="496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370286">
              <a:defRPr/>
            </a:pPr>
            <a:endParaRPr lang="en-US"/>
          </a:p>
        </p:txBody>
      </p:sp>
      <p:sp>
        <p:nvSpPr>
          <p:cNvPr id="3082" name="Rectangle 10"/>
          <p:cNvSpPr>
            <a:spLocks noGrp="1" noChangeArrowheads="1"/>
          </p:cNvSpPr>
          <p:nvPr>
            <p:ph type="sldNum"/>
          </p:nvPr>
        </p:nvSpPr>
        <p:spPr bwMode="auto">
          <a:xfrm>
            <a:off x="4398963" y="9555163"/>
            <a:ext cx="3365500" cy="49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 defTabSz="370286">
              <a:buClrTx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charset="0"/>
                <a:cs typeface="Arial Unicode MS" charset="0"/>
              </a:defRPr>
            </a:lvl1pPr>
          </a:lstStyle>
          <a:p>
            <a:pPr>
              <a:defRPr/>
            </a:pPr>
            <a:fld id="{852F9E70-24B7-F544-81C7-5A2119E126E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80426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36812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000" kern="1200">
        <a:solidFill>
          <a:srgbClr val="000000"/>
        </a:solidFill>
        <a:latin typeface="Times New Roman" charset="0"/>
        <a:ea typeface="ＭＳ Ｐゴシック" charset="0"/>
        <a:cs typeface="ＭＳ Ｐゴシック" charset="0"/>
      </a:defRPr>
    </a:lvl1pPr>
    <a:lvl2pPr marL="742588" indent="-285610" algn="l" defTabSz="36812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000" kern="1200">
        <a:solidFill>
          <a:srgbClr val="000000"/>
        </a:solidFill>
        <a:latin typeface="Times New Roman" charset="0"/>
        <a:ea typeface="ＭＳ Ｐゴシック" charset="0"/>
        <a:cs typeface="+mn-cs"/>
      </a:defRPr>
    </a:lvl2pPr>
    <a:lvl3pPr marL="1142445" indent="-228489" algn="l" defTabSz="36812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000" kern="1200">
        <a:solidFill>
          <a:srgbClr val="000000"/>
        </a:solidFill>
        <a:latin typeface="Times New Roman" charset="0"/>
        <a:ea typeface="ＭＳ Ｐゴシック" charset="0"/>
        <a:cs typeface="+mn-cs"/>
      </a:defRPr>
    </a:lvl3pPr>
    <a:lvl4pPr marL="1599420" indent="-228489" algn="l" defTabSz="36812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000" kern="1200">
        <a:solidFill>
          <a:srgbClr val="000000"/>
        </a:solidFill>
        <a:latin typeface="Times New Roman" charset="0"/>
        <a:ea typeface="ＭＳ Ｐゴシック" charset="0"/>
        <a:cs typeface="+mn-cs"/>
      </a:defRPr>
    </a:lvl4pPr>
    <a:lvl5pPr marL="2056398" indent="-228489" algn="l" defTabSz="36812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000" kern="1200">
        <a:solidFill>
          <a:srgbClr val="000000"/>
        </a:solidFill>
        <a:latin typeface="Times New Roman" charset="0"/>
        <a:ea typeface="ＭＳ Ｐゴシック" charset="0"/>
        <a:cs typeface="+mn-cs"/>
      </a:defRPr>
    </a:lvl5pPr>
    <a:lvl6pPr marL="1850349" algn="l" defTabSz="370070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6pPr>
    <a:lvl7pPr marL="2220417" algn="l" defTabSz="370070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7pPr>
    <a:lvl8pPr marL="2590489" algn="l" defTabSz="370070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8pPr>
    <a:lvl9pPr marL="2960557" algn="l" defTabSz="370070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0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0.xml"/></Relationships>
</file>

<file path=ppt/notesSlides/_rels/notesSlide10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1.xml"/></Relationships>
</file>

<file path=ppt/notesSlides/_rels/notesSlide10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2.xml"/></Relationships>
</file>

<file path=ppt/notesSlides/_rels/notesSlide10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3.xml"/></Relationships>
</file>

<file path=ppt/notesSlides/_rels/notesSlide10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4.xml"/></Relationships>
</file>

<file path=ppt/notesSlides/_rels/notesSlide10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5.xml"/></Relationships>
</file>

<file path=ppt/notesSlides/_rels/notesSlide10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6.xml"/></Relationships>
</file>

<file path=ppt/notesSlides/_rels/notesSlide10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7.xml"/></Relationships>
</file>

<file path=ppt/notesSlides/_rels/notesSlide10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8.xml"/></Relationships>
</file>

<file path=ppt/notesSlides/_rels/notesSlide10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9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0.xml"/></Relationships>
</file>

<file path=ppt/notesSlides/_rels/notesSlide1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1.xml"/></Relationships>
</file>

<file path=ppt/notesSlides/_rels/notesSlide1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2.xml"/></Relationships>
</file>

<file path=ppt/notesSlides/_rels/notesSlide1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4.xml"/></Relationships>
</file>

<file path=ppt/notesSlides/_rels/notesSlide1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0.xml"/></Relationships>
</file>

<file path=ppt/notesSlides/_rels/notesSlide1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1.xml"/></Relationships>
</file>

<file path=ppt/notesSlides/_rels/notesSlide1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2.xml"/></Relationships>
</file>

<file path=ppt/notesSlides/_rels/notesSlide1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3.xml"/></Relationships>
</file>

<file path=ppt/notesSlides/_rels/notesSlide1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4.xml"/></Relationships>
</file>

<file path=ppt/notesSlides/_rels/notesSlide1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5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6.xml"/></Relationships>
</file>

<file path=ppt/notesSlides/_rels/notesSlide1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7.xml"/></Relationships>
</file>

<file path=ppt/notesSlides/_rels/notesSlide1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8.xml"/></Relationships>
</file>

<file path=ppt/notesSlides/_rels/notesSlide1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9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8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9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0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2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3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5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6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2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3.xml"/></Relationships>
</file>

<file path=ppt/notesSlides/_rels/notesSlide6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4.xml"/></Relationships>
</file>

<file path=ppt/notesSlides/_rels/notesSlide6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5.xml"/></Relationships>
</file>

<file path=ppt/notesSlides/_rels/notesSlide6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6.xml"/></Relationships>
</file>

<file path=ppt/notesSlides/_rels/notesSlide6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7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8.xml"/></Relationships>
</file>

<file path=ppt/notesSlides/_rels/notesSlide7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9.xml"/></Relationships>
</file>

<file path=ppt/notesSlides/_rels/notesSlide7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0.xml"/></Relationships>
</file>

<file path=ppt/notesSlides/_rels/notesSlide7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1.xml"/></Relationships>
</file>

<file path=ppt/notesSlides/_rels/notesSlide7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2.xml"/></Relationships>
</file>

<file path=ppt/notesSlides/_rels/notesSlide7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3.xml"/></Relationships>
</file>

<file path=ppt/notesSlides/_rels/notesSlide7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4.xml"/></Relationships>
</file>

<file path=ppt/notesSlides/_rels/notesSlide7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5.xml"/></Relationships>
</file>

<file path=ppt/notesSlides/_rels/notesSlide7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6.xml"/></Relationships>
</file>

<file path=ppt/notesSlides/_rels/notesSlide7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8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9.xml"/></Relationships>
</file>

<file path=ppt/notesSlides/_rels/notesSlide8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0.xml"/></Relationships>
</file>

<file path=ppt/notesSlides/_rels/notesSlide8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1.xml"/></Relationships>
</file>

<file path=ppt/notesSlides/_rels/notesSlide8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2.xml"/></Relationships>
</file>

<file path=ppt/notesSlides/_rels/notesSlide8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3.xml"/></Relationships>
</file>

<file path=ppt/notesSlides/_rels/notesSlide8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4.xml"/></Relationships>
</file>

<file path=ppt/notesSlides/_rels/notesSlide8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5.xml"/></Relationships>
</file>

<file path=ppt/notesSlides/_rels/notesSlide8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6.xml"/></Relationships>
</file>

<file path=ppt/notesSlides/_rels/notesSlide8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7.xml"/></Relationships>
</file>

<file path=ppt/notesSlides/_rels/notesSlide8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9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9.xml"/></Relationships>
</file>

<file path=ppt/notesSlides/_rels/notesSlide9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0.xml"/></Relationships>
</file>

<file path=ppt/notesSlides/_rels/notesSlide9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1.xml"/></Relationships>
</file>

<file path=ppt/notesSlides/_rels/notesSlide9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3.xml"/></Relationships>
</file>

<file path=ppt/notesSlides/_rels/notesSlide9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4.xml"/></Relationships>
</file>

<file path=ppt/notesSlides/_rels/notesSlide9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5.xml"/></Relationships>
</file>

<file path=ppt/notesSlides/_rels/notesSlide9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6.xml"/></Relationships>
</file>

<file path=ppt/notesSlides/_rels/notesSlide9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7.xml"/></Relationships>
</file>

<file path=ppt/notesSlides/_rels/notesSlide9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8.xml"/></Relationships>
</file>

<file path=ppt/notesSlides/_rels/notesSlide9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369852"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076B86D1-AC9A-2846-9A78-CB32EC9C1433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A,C,D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852F9E70-24B7-F544-81C7-5A2119E126E4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516380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852F9E70-24B7-F544-81C7-5A2119E126E4}" type="slidenum">
              <a:rPr lang="en-US" smtClean="0"/>
              <a:pPr>
                <a:defRPr/>
              </a:pPr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586649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852F9E70-24B7-F544-81C7-5A2119E126E4}" type="slidenum">
              <a:rPr lang="en-US" smtClean="0"/>
              <a:pPr>
                <a:defRPr/>
              </a:pPr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586649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852F9E70-24B7-F544-81C7-5A2119E126E4}" type="slidenum">
              <a:rPr lang="en-US" smtClean="0"/>
              <a:pPr>
                <a:defRPr/>
              </a:pPr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586649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852F9E70-24B7-F544-81C7-5A2119E126E4}" type="slidenum">
              <a:rPr lang="en-US" smtClean="0"/>
              <a:pPr>
                <a:defRPr/>
              </a:pPr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586649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852F9E70-24B7-F544-81C7-5A2119E126E4}" type="slidenum">
              <a:rPr lang="en-US" smtClean="0"/>
              <a:pPr>
                <a:defRPr/>
              </a:pPr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586649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852F9E70-24B7-F544-81C7-5A2119E126E4}" type="slidenum">
              <a:rPr lang="en-US" smtClean="0"/>
              <a:pPr>
                <a:defRPr/>
              </a:pPr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516380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852F9E70-24B7-F544-81C7-5A2119E126E4}" type="slidenum">
              <a:rPr lang="en-US" smtClean="0"/>
              <a:pPr>
                <a:defRPr/>
              </a:pPr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516380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852F9E70-24B7-F544-81C7-5A2119E126E4}" type="slidenum">
              <a:rPr lang="en-US" smtClean="0"/>
              <a:pPr>
                <a:defRPr/>
              </a:pPr>
              <a:t>137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516380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852F9E70-24B7-F544-81C7-5A2119E126E4}" type="slidenum">
              <a:rPr lang="en-US" smtClean="0"/>
              <a:pPr>
                <a:defRPr/>
              </a:pPr>
              <a:t>138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516380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852F9E70-24B7-F544-81C7-5A2119E126E4}" type="slidenum">
              <a:rPr lang="en-US" smtClean="0"/>
              <a:pPr>
                <a:defRPr/>
              </a:pPr>
              <a:t>139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5163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A,B,C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852F9E70-24B7-F544-81C7-5A2119E126E4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516380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852F9E70-24B7-F544-81C7-5A2119E126E4}" type="slidenum">
              <a:rPr lang="en-US" smtClean="0"/>
              <a:pPr>
                <a:defRPr/>
              </a:pPr>
              <a:t>140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516380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852F9E70-24B7-F544-81C7-5A2119E126E4}" type="slidenum">
              <a:rPr lang="en-US" smtClean="0"/>
              <a:pPr>
                <a:defRPr/>
              </a:pPr>
              <a:t>141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516380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Image from https://</a:t>
            </a:r>
            <a:r>
              <a:rPr lang="en-US" dirty="0" err="1" smtClean="0"/>
              <a:t>www.maxpixel.net</a:t>
            </a:r>
            <a:r>
              <a:rPr lang="en-US" dirty="0" smtClean="0"/>
              <a:t>/Clipart-Boy-Science-Cartoon-Lab-Experiments-Vitro-2841726 and https://</a:t>
            </a:r>
            <a:r>
              <a:rPr lang="en-US" dirty="0" err="1" smtClean="0"/>
              <a:t>www.publicdomainpictures.net</a:t>
            </a:r>
            <a:r>
              <a:rPr lang="en-US" dirty="0" smtClean="0"/>
              <a:t>/en/</a:t>
            </a:r>
            <a:r>
              <a:rPr lang="en-US" dirty="0" err="1" smtClean="0"/>
              <a:t>view-image.php?image</a:t>
            </a:r>
            <a:r>
              <a:rPr lang="en-US" smtClean="0"/>
              <a:t>=238196&amp;picture=woman-drinking-coffee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852F9E70-24B7-F544-81C7-5A2119E126E4}" type="slidenum">
              <a:rPr lang="en-US" smtClean="0"/>
              <a:pPr>
                <a:defRPr/>
              </a:pPr>
              <a:t>142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516380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70</a:t>
            </a:r>
          </a:p>
          <a:p>
            <a:r>
              <a:rPr lang="en-US" dirty="0" err="1" smtClean="0"/>
              <a:t>Java.base</a:t>
            </a:r>
            <a:endParaRPr lang="en-US" dirty="0" smtClean="0"/>
          </a:p>
          <a:p>
            <a:r>
              <a:rPr lang="en-US" dirty="0" err="1" smtClean="0"/>
              <a:t>Java.logging</a:t>
            </a:r>
            <a:endParaRPr lang="en-US" dirty="0" smtClean="0"/>
          </a:p>
          <a:p>
            <a:r>
              <a:rPr lang="en-US" dirty="0" err="1" smtClean="0"/>
              <a:t>Java.sql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852F9E70-24B7-F544-81C7-5A2119E126E4}" type="slidenum">
              <a:rPr lang="en-US" smtClean="0"/>
              <a:pPr>
                <a:defRPr/>
              </a:pPr>
              <a:t>144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586649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852F9E70-24B7-F544-81C7-5A2119E126E4}" type="slidenum">
              <a:rPr lang="en-US" smtClean="0"/>
              <a:pPr>
                <a:defRPr/>
              </a:pPr>
              <a:t>150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516380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 (main method incorrect)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852F9E70-24B7-F544-81C7-5A2119E126E4}" type="slidenum">
              <a:rPr lang="en-US" smtClean="0"/>
              <a:pPr>
                <a:defRPr/>
              </a:pPr>
              <a:t>151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516380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B,</a:t>
            </a:r>
            <a:r>
              <a:rPr lang="en-US" baseline="0" dirty="0" smtClean="0"/>
              <a:t> 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852F9E70-24B7-F544-81C7-5A2119E126E4}" type="slidenum">
              <a:rPr lang="en-US" smtClean="0"/>
              <a:pPr>
                <a:defRPr/>
              </a:pPr>
              <a:t>152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516380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</a:t>
            </a:r>
            <a:r>
              <a:rPr lang="en-US" baseline="0" dirty="0" smtClean="0"/>
              <a:t> (</a:t>
            </a:r>
            <a:r>
              <a:rPr lang="en-US" baseline="0" dirty="0" err="1" smtClean="0"/>
              <a:t>Collection.of</a:t>
            </a:r>
            <a:r>
              <a:rPr lang="en-US" baseline="0" dirty="0" smtClean="0"/>
              <a:t> does not exist)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852F9E70-24B7-F544-81C7-5A2119E126E4}" type="slidenum">
              <a:rPr lang="en-US" smtClean="0"/>
              <a:pPr>
                <a:defRPr/>
              </a:pPr>
              <a:t>153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516380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A,</a:t>
            </a:r>
            <a:r>
              <a:rPr lang="en-US" baseline="0" dirty="0" smtClean="0"/>
              <a:t> 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852F9E70-24B7-F544-81C7-5A2119E126E4}" type="slidenum">
              <a:rPr lang="en-US" smtClean="0"/>
              <a:pPr>
                <a:defRPr/>
              </a:pPr>
              <a:t>154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516380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852F9E70-24B7-F544-81C7-5A2119E126E4}" type="slidenum">
              <a:rPr lang="en-US" smtClean="0"/>
              <a:pPr>
                <a:defRPr/>
              </a:pPr>
              <a:t>155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5163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852F9E70-24B7-F544-81C7-5A2119E126E4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516380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A, 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852F9E70-24B7-F544-81C7-5A2119E126E4}" type="slidenum">
              <a:rPr lang="en-US" smtClean="0"/>
              <a:pPr>
                <a:defRPr/>
              </a:pPr>
              <a:t>156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516380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852F9E70-24B7-F544-81C7-5A2119E126E4}" type="slidenum">
              <a:rPr lang="en-US" smtClean="0"/>
              <a:pPr>
                <a:defRPr/>
              </a:pPr>
              <a:t>157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516380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852F9E70-24B7-F544-81C7-5A2119E126E4}" type="slidenum">
              <a:rPr lang="en-US" smtClean="0"/>
              <a:pPr>
                <a:defRPr/>
              </a:pPr>
              <a:t>158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516380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852F9E70-24B7-F544-81C7-5A2119E126E4}" type="slidenum">
              <a:rPr lang="en-US" smtClean="0"/>
              <a:pPr>
                <a:defRPr/>
              </a:pPr>
              <a:t>159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5163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Image from https://</a:t>
            </a:r>
            <a:r>
              <a:rPr lang="en-US" dirty="0" err="1" smtClean="0"/>
              <a:t>www.maxpixel.net</a:t>
            </a:r>
            <a:r>
              <a:rPr lang="en-US" dirty="0" smtClean="0"/>
              <a:t>/Clipart-Boy-Science-Cartoon-Lab-Experiments-Vitro-2841726 and https://</a:t>
            </a:r>
            <a:r>
              <a:rPr lang="en-US" dirty="0" err="1" smtClean="0"/>
              <a:t>www.publicdomainpictures.net</a:t>
            </a:r>
            <a:r>
              <a:rPr lang="en-US" dirty="0" smtClean="0"/>
              <a:t>/en/</a:t>
            </a:r>
            <a:r>
              <a:rPr lang="en-US" dirty="0" err="1" smtClean="0"/>
              <a:t>view-image.php?image</a:t>
            </a:r>
            <a:r>
              <a:rPr lang="en-US" dirty="0" smtClean="0"/>
              <a:t>=238196&amp;picture=woman-drinking-coffee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852F9E70-24B7-F544-81C7-5A2119E126E4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5163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getRandom</a:t>
            </a:r>
            <a:r>
              <a:rPr lang="en-US" dirty="0" smtClean="0"/>
              <a:t>() is private so can’t be called outside interface</a:t>
            </a:r>
          </a:p>
          <a:p>
            <a:r>
              <a:rPr lang="en-US" dirty="0" smtClean="0"/>
              <a:t>Java 9 bans _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852F9E70-24B7-F544-81C7-5A2119E126E4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5866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852F9E70-24B7-F544-81C7-5A2119E126E4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5866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852F9E70-24B7-F544-81C7-5A2119E126E4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5866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852F9E70-24B7-F544-81C7-5A2119E126E4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58664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852F9E70-24B7-F544-81C7-5A2119E126E4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5866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http://</a:t>
            </a:r>
            <a:r>
              <a:rPr lang="en-US" dirty="0" err="1" smtClean="0"/>
              <a:t>openjdk.java.net</a:t>
            </a:r>
            <a:r>
              <a:rPr lang="en-US" dirty="0" smtClean="0"/>
              <a:t>/</a:t>
            </a:r>
            <a:r>
              <a:rPr lang="en-US" dirty="0" err="1" smtClean="0"/>
              <a:t>jeps</a:t>
            </a:r>
            <a:r>
              <a:rPr lang="en-US" dirty="0" smtClean="0"/>
              <a:t>/225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13B46421-AF0A-9146-BFF2-CEA5E4F85245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370286"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B249F44C-C4A5-5241-9F89-54CBC1F2043A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370286"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B827B6A4-1AFE-AF40-8B05-FEB222D3EC35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370286"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53C7844E-25BF-C54E-8B3A-1975AC2AC02F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370286">
              <a:defRPr/>
            </a:pPr>
            <a:r>
              <a:rPr lang="en-US" dirty="0" smtClean="0"/>
              <a:t>Point out </a:t>
            </a:r>
            <a:r>
              <a:rPr lang="en-US" dirty="0" err="1" smtClean="0"/>
              <a:t>scanability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43946D1A-C3B6-534C-80B1-E3108B08AD41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370286"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B3DBE707-66CE-A643-AD2A-980C0638E6B7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370286">
              <a:defRPr/>
            </a:pPr>
            <a:r>
              <a:rPr lang="en-US" dirty="0" smtClean="0"/>
              <a:t>Not always less typing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AA62F1A6-3ADD-8942-9AF0-37D77DC1437B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370286"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C3D71BF3-945F-C940-BDDA-D5F7C21F9051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369852">
              <a:defRPr/>
            </a:pPr>
            <a:r>
              <a:rPr lang="en-US" dirty="0" smtClean="0"/>
              <a:t>Useful for annotation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269EF0B4-ACDF-F74F-B7F4-D17B5D41C58E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369852">
              <a:defRPr/>
            </a:pPr>
            <a:r>
              <a:rPr lang="en-US" dirty="0" smtClean="0"/>
              <a:t>Useful for annotation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B8853BCF-B554-3149-8254-FA4D75F74C30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369852">
              <a:defRPr/>
            </a:pPr>
            <a:r>
              <a:rPr lang="en-US" dirty="0" smtClean="0"/>
              <a:t>Useful for annotation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7B2704AF-24DA-C04F-A717-1E20CC64ADD5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852F9E70-24B7-F544-81C7-5A2119E126E4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5163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Image from https://</a:t>
            </a:r>
            <a:r>
              <a:rPr lang="en-US" dirty="0" err="1" smtClean="0"/>
              <a:t>pixabay.com</a:t>
            </a:r>
            <a:r>
              <a:rPr lang="en-US" dirty="0" smtClean="0"/>
              <a:t>/de/vectors/mann-person-junge-cartoon-lächeln-158404/</a:t>
            </a:r>
          </a:p>
          <a:p>
            <a:pPr marL="325437" lvl="1" indent="0">
              <a:buFont typeface="Arial"/>
              <a:buNone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852F9E70-24B7-F544-81C7-5A2119E126E4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27545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852F9E70-24B7-F544-81C7-5A2119E126E4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51638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 (should be semicolon)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852F9E70-24B7-F544-81C7-5A2119E126E4}" type="slidenum">
              <a:rPr lang="en-US" smtClean="0"/>
              <a:pPr>
                <a:defRPr/>
              </a:pPr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51638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852F9E70-24B7-F544-81C7-5A2119E126E4}" type="slidenum">
              <a:rPr lang="en-US" smtClean="0"/>
              <a:pPr>
                <a:defRPr/>
              </a:pPr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51638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852F9E70-24B7-F544-81C7-5A2119E126E4}" type="slidenum">
              <a:rPr lang="en-US" smtClean="0"/>
              <a:pPr>
                <a:defRPr/>
              </a:pPr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51638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852F9E70-24B7-F544-81C7-5A2119E126E4}" type="slidenum">
              <a:rPr lang="en-US" smtClean="0"/>
              <a:pPr>
                <a:defRPr/>
              </a:pPr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51638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 and</a:t>
            </a:r>
            <a:r>
              <a:rPr lang="en-US" baseline="0" dirty="0" smtClean="0"/>
              <a:t> 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852F9E70-24B7-F544-81C7-5A2119E126E4}" type="slidenum">
              <a:rPr lang="en-US" smtClean="0"/>
              <a:pPr>
                <a:defRPr/>
              </a:pPr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51638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852F9E70-24B7-F544-81C7-5A2119E126E4}" type="slidenum">
              <a:rPr lang="en-US" smtClean="0"/>
              <a:pPr>
                <a:defRPr/>
              </a:pPr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51638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B,</a:t>
            </a:r>
            <a:r>
              <a:rPr lang="en-US" baseline="0" dirty="0" smtClean="0"/>
              <a:t> 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852F9E70-24B7-F544-81C7-5A2119E126E4}" type="slidenum">
              <a:rPr lang="en-US" smtClean="0"/>
              <a:pPr>
                <a:defRPr/>
              </a:pPr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51638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Image from https://</a:t>
            </a:r>
            <a:r>
              <a:rPr lang="en-US" dirty="0" err="1" smtClean="0"/>
              <a:t>www.maxpixel.net</a:t>
            </a:r>
            <a:r>
              <a:rPr lang="en-US" dirty="0" smtClean="0"/>
              <a:t>/Clipart-Boy-Science-Cartoon-Lab-Experiments-Vitro-2841726 and https://</a:t>
            </a:r>
            <a:r>
              <a:rPr lang="en-US" dirty="0" err="1" smtClean="0"/>
              <a:t>www.publicdomainpictures.net</a:t>
            </a:r>
            <a:r>
              <a:rPr lang="en-US" dirty="0" smtClean="0"/>
              <a:t>/en/</a:t>
            </a:r>
            <a:r>
              <a:rPr lang="en-US" dirty="0" err="1" smtClean="0"/>
              <a:t>view-image.php?image</a:t>
            </a:r>
            <a:r>
              <a:rPr lang="en-US" smtClean="0"/>
              <a:t>=238196&amp;picture=woman-drinking-coffee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852F9E70-24B7-F544-81C7-5A2119E126E4}" type="slidenum">
              <a:rPr lang="en-US" smtClean="0"/>
              <a:pPr>
                <a:defRPr/>
              </a:pPr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51638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852F9E70-24B7-F544-81C7-5A2119E126E4}" type="slidenum">
              <a:rPr lang="en-US" smtClean="0"/>
              <a:pPr>
                <a:defRPr/>
              </a:pPr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5866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pPr marL="325437" lvl="1" indent="0">
              <a:buFont typeface="Arial"/>
              <a:buNone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852F9E70-24B7-F544-81C7-5A2119E126E4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27545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http://</a:t>
            </a:r>
            <a:r>
              <a:rPr lang="en-US" dirty="0" err="1" smtClean="0"/>
              <a:t>openjdk.java.net</a:t>
            </a:r>
            <a:r>
              <a:rPr lang="en-US" dirty="0" smtClean="0"/>
              <a:t>/</a:t>
            </a:r>
            <a:r>
              <a:rPr lang="en-US" dirty="0" err="1" smtClean="0"/>
              <a:t>jeps</a:t>
            </a:r>
            <a:r>
              <a:rPr lang="en-US" dirty="0" smtClean="0"/>
              <a:t>/269</a:t>
            </a:r>
          </a:p>
          <a:p>
            <a:pPr>
              <a:defRPr/>
            </a:pPr>
            <a:r>
              <a:rPr lang="en-US" dirty="0" smtClean="0"/>
              <a:t>https://</a:t>
            </a:r>
            <a:r>
              <a:rPr lang="en-US" dirty="0" err="1" smtClean="0"/>
              <a:t>pixabay.com</a:t>
            </a:r>
            <a:r>
              <a:rPr lang="en-US" dirty="0" smtClean="0"/>
              <a:t>/p-485050/?</a:t>
            </a:r>
            <a:r>
              <a:rPr lang="en-US" dirty="0" err="1" smtClean="0"/>
              <a:t>no_redirect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EEFA2C62-5900-1E40-80E5-5AA37F2E72E2}" type="slidenum">
              <a:rPr lang="en-US" smtClean="0"/>
              <a:pPr>
                <a:defRPr/>
              </a:pPr>
              <a:t>62</a:t>
            </a:fld>
            <a:endParaRPr 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http://</a:t>
            </a:r>
            <a:r>
              <a:rPr lang="en-US" dirty="0" err="1" smtClean="0"/>
              <a:t>openjdk.java.net</a:t>
            </a:r>
            <a:r>
              <a:rPr lang="en-US" dirty="0" smtClean="0"/>
              <a:t>/</a:t>
            </a:r>
            <a:r>
              <a:rPr lang="en-US" dirty="0" err="1" smtClean="0"/>
              <a:t>jeps</a:t>
            </a:r>
            <a:r>
              <a:rPr lang="en-US" dirty="0" smtClean="0"/>
              <a:t>/269</a:t>
            </a:r>
          </a:p>
          <a:p>
            <a:pPr>
              <a:defRPr/>
            </a:pPr>
            <a:r>
              <a:rPr lang="en-US" dirty="0" smtClean="0"/>
              <a:t>https://</a:t>
            </a:r>
            <a:r>
              <a:rPr lang="en-US" dirty="0" err="1" smtClean="0"/>
              <a:t>pixabay.com</a:t>
            </a:r>
            <a:r>
              <a:rPr lang="en-US" dirty="0" smtClean="0"/>
              <a:t>/p-485050/?</a:t>
            </a:r>
            <a:r>
              <a:rPr lang="en-US" dirty="0" err="1" smtClean="0"/>
              <a:t>no_redirect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5FB7698D-47A9-A54F-A02E-F8A19699FEE3}" type="slidenum">
              <a:rPr lang="en-US" smtClean="0"/>
              <a:pPr>
                <a:defRPr/>
              </a:pPr>
              <a:t>63</a:t>
            </a:fld>
            <a:endParaRPr 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http://</a:t>
            </a:r>
            <a:r>
              <a:rPr lang="en-US" dirty="0" err="1" smtClean="0"/>
              <a:t>openjdk.java.net</a:t>
            </a:r>
            <a:r>
              <a:rPr lang="en-US" dirty="0" smtClean="0"/>
              <a:t>/</a:t>
            </a:r>
            <a:r>
              <a:rPr lang="en-US" dirty="0" err="1" smtClean="0"/>
              <a:t>jeps</a:t>
            </a:r>
            <a:r>
              <a:rPr lang="en-US" dirty="0" smtClean="0"/>
              <a:t>/269</a:t>
            </a:r>
          </a:p>
          <a:p>
            <a:pPr>
              <a:defRPr/>
            </a:pPr>
            <a:r>
              <a:rPr lang="en-US" dirty="0" smtClean="0"/>
              <a:t>https://</a:t>
            </a:r>
            <a:r>
              <a:rPr lang="en-US" dirty="0" err="1" smtClean="0"/>
              <a:t>pixabay.com</a:t>
            </a:r>
            <a:r>
              <a:rPr lang="en-US" dirty="0" smtClean="0"/>
              <a:t>/p-485050/?</a:t>
            </a:r>
            <a:r>
              <a:rPr lang="en-US" dirty="0" err="1" smtClean="0"/>
              <a:t>no_redirect</a:t>
            </a:r>
            <a:endParaRPr lang="en-US" dirty="0" smtClean="0"/>
          </a:p>
          <a:p>
            <a:pPr>
              <a:defRPr/>
            </a:pPr>
            <a:r>
              <a:rPr lang="en-US" dirty="0" smtClean="0"/>
              <a:t>https://</a:t>
            </a:r>
            <a:r>
              <a:rPr lang="en-US" dirty="0" err="1" smtClean="0"/>
              <a:t>upload.wikimedia.org</a:t>
            </a:r>
            <a:r>
              <a:rPr lang="en-US" dirty="0" smtClean="0"/>
              <a:t>/</a:t>
            </a:r>
            <a:r>
              <a:rPr lang="en-US" dirty="0" err="1" smtClean="0"/>
              <a:t>wikipedia</a:t>
            </a:r>
            <a:r>
              <a:rPr lang="en-US" dirty="0" smtClean="0"/>
              <a:t>/commons/thumb/a/a5/</a:t>
            </a:r>
            <a:r>
              <a:rPr lang="en-US" dirty="0" err="1" smtClean="0"/>
              <a:t>Map_of_USA_with_state_names.svg</a:t>
            </a:r>
            <a:r>
              <a:rPr lang="en-US" dirty="0" smtClean="0"/>
              <a:t>/2000px-Map_of_USA_with_state_names.svg.png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FAA76347-97A2-0F4C-BC44-381343EA5717}" type="slidenum">
              <a:rPr lang="en-US" smtClean="0"/>
              <a:pPr>
                <a:defRPr/>
              </a:pPr>
              <a:t>64</a:t>
            </a:fld>
            <a:endParaRPr 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852F9E70-24B7-F544-81C7-5A2119E126E4}" type="slidenum">
              <a:rPr lang="en-US" smtClean="0"/>
              <a:pPr>
                <a:defRPr/>
              </a:pPr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58664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852F9E70-24B7-F544-81C7-5A2119E126E4}" type="slidenum">
              <a:rPr lang="en-US" smtClean="0"/>
              <a:pPr>
                <a:defRPr/>
              </a:pPr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58664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852F9E70-24B7-F544-81C7-5A2119E126E4}" type="slidenum">
              <a:rPr lang="en-US" smtClean="0"/>
              <a:pPr>
                <a:defRPr/>
              </a:pPr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58664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852F9E70-24B7-F544-81C7-5A2119E126E4}" type="slidenum">
              <a:rPr lang="en-US" smtClean="0"/>
              <a:pPr>
                <a:defRPr/>
              </a:pPr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58664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852F9E70-24B7-F544-81C7-5A2119E126E4}" type="slidenum">
              <a:rPr lang="en-US" smtClean="0"/>
              <a:pPr>
                <a:defRPr/>
              </a:pPr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58664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852F9E70-24B7-F544-81C7-5A2119E126E4}" type="slidenum">
              <a:rPr lang="en-US" smtClean="0"/>
              <a:pPr>
                <a:defRPr/>
              </a:pPr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51638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852F9E70-24B7-F544-81C7-5A2119E126E4}" type="slidenum">
              <a:rPr lang="en-US" smtClean="0"/>
              <a:pPr>
                <a:defRPr/>
              </a:pPr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5163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370286"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B997A8E8-237C-1B43-A448-BF19E2F212F5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852F9E70-24B7-F544-81C7-5A2119E126E4}" type="slidenum">
              <a:rPr lang="en-US" smtClean="0"/>
              <a:pPr>
                <a:defRPr/>
              </a:pPr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51638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852F9E70-24B7-F544-81C7-5A2119E126E4}" type="slidenum">
              <a:rPr lang="en-US" smtClean="0"/>
              <a:pPr>
                <a:defRPr/>
              </a:pPr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51638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852F9E70-24B7-F544-81C7-5A2119E126E4}" type="slidenum">
              <a:rPr lang="en-US" smtClean="0"/>
              <a:pPr>
                <a:defRPr/>
              </a:pPr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51638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A, B, C,</a:t>
            </a:r>
            <a:r>
              <a:rPr lang="en-US" baseline="0" dirty="0" smtClean="0"/>
              <a:t> </a:t>
            </a:r>
            <a:r>
              <a:rPr lang="en-US" dirty="0" smtClean="0"/>
              <a:t>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852F9E70-24B7-F544-81C7-5A2119E126E4}" type="slidenum">
              <a:rPr lang="en-US" smtClean="0"/>
              <a:pPr>
                <a:defRPr/>
              </a:pPr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51638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852F9E70-24B7-F544-81C7-5A2119E126E4}" type="slidenum">
              <a:rPr lang="en-US" smtClean="0"/>
              <a:pPr>
                <a:defRPr/>
              </a:pPr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51638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A, C, 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852F9E70-24B7-F544-81C7-5A2119E126E4}" type="slidenum">
              <a:rPr lang="en-US" smtClean="0"/>
              <a:pPr>
                <a:defRPr/>
              </a:pPr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51638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852F9E70-24B7-F544-81C7-5A2119E126E4}" type="slidenum">
              <a:rPr lang="en-US" smtClean="0"/>
              <a:pPr>
                <a:defRPr/>
              </a:pPr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51638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 and 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852F9E70-24B7-F544-81C7-5A2119E126E4}" type="slidenum">
              <a:rPr lang="en-US" smtClean="0"/>
              <a:pPr>
                <a:defRPr/>
              </a:pPr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51638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852F9E70-24B7-F544-81C7-5A2119E126E4}" type="slidenum">
              <a:rPr lang="en-US" smtClean="0"/>
              <a:pPr>
                <a:defRPr/>
              </a:pPr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51638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</a:t>
            </a:r>
            <a:r>
              <a:rPr lang="en-US" dirty="0" smtClean="0"/>
              <a:t>,C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852F9E70-24B7-F544-81C7-5A2119E126E4}" type="slidenum">
              <a:rPr lang="en-US" smtClean="0"/>
              <a:pPr>
                <a:defRPr/>
              </a:pPr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5163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A,D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852F9E70-24B7-F544-81C7-5A2119E126E4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51638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852F9E70-24B7-F544-81C7-5A2119E126E4}" type="slidenum">
              <a:rPr lang="en-US" smtClean="0"/>
              <a:pPr>
                <a:defRPr/>
              </a:pPr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516380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Image from https://</a:t>
            </a:r>
            <a:r>
              <a:rPr lang="en-US" dirty="0" err="1" smtClean="0"/>
              <a:t>www.maxpixel.net</a:t>
            </a:r>
            <a:r>
              <a:rPr lang="en-US" dirty="0" smtClean="0"/>
              <a:t>/Clipart-Boy-Science-Cartoon-Lab-Experiments-Vitro-2841726 and https://</a:t>
            </a:r>
            <a:r>
              <a:rPr lang="en-US" dirty="0" err="1" smtClean="0"/>
              <a:t>www.publicdomainpictures.net</a:t>
            </a:r>
            <a:r>
              <a:rPr lang="en-US" dirty="0" smtClean="0"/>
              <a:t>/en/</a:t>
            </a:r>
            <a:r>
              <a:rPr lang="en-US" dirty="0" err="1" smtClean="0"/>
              <a:t>view-image.php?image</a:t>
            </a:r>
            <a:r>
              <a:rPr lang="en-US" smtClean="0"/>
              <a:t>=238196&amp;picture=woman-drinking-coffee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852F9E70-24B7-F544-81C7-5A2119E126E4}" type="slidenum">
              <a:rPr lang="en-US" smtClean="0"/>
              <a:pPr>
                <a:defRPr/>
              </a:pPr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51638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852F9E70-24B7-F544-81C7-5A2119E126E4}" type="slidenum">
              <a:rPr lang="en-US" smtClean="0"/>
              <a:pPr>
                <a:defRPr/>
              </a:pPr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586649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369852"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DB4472A3-8068-0D48-9048-95348D55784B}" type="slidenum">
              <a:rPr lang="en-US" smtClean="0"/>
              <a:pPr>
                <a:defRPr/>
              </a:pPr>
              <a:t>86</a:t>
            </a:fld>
            <a:endParaRPr 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http://</a:t>
            </a:r>
            <a:r>
              <a:rPr lang="en-US" dirty="0" err="1" smtClean="0"/>
              <a:t>openjdk.java.net</a:t>
            </a:r>
            <a:r>
              <a:rPr lang="en-US" dirty="0" smtClean="0"/>
              <a:t>/</a:t>
            </a:r>
            <a:r>
              <a:rPr lang="en-US" dirty="0" err="1" smtClean="0"/>
              <a:t>jeps</a:t>
            </a:r>
            <a:r>
              <a:rPr lang="en-US" dirty="0" smtClean="0"/>
              <a:t>/277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A1D60627-C47A-8C41-9016-90A1739CD95E}" type="slidenum">
              <a:rPr lang="en-US" smtClean="0"/>
              <a:pPr>
                <a:defRPr/>
              </a:pPr>
              <a:t>92</a:t>
            </a:fld>
            <a:endParaRPr 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http://</a:t>
            </a:r>
            <a:r>
              <a:rPr lang="en-US" dirty="0" err="1" smtClean="0"/>
              <a:t>openjdk.java.net</a:t>
            </a:r>
            <a:r>
              <a:rPr lang="en-US" dirty="0" smtClean="0"/>
              <a:t>/</a:t>
            </a:r>
            <a:r>
              <a:rPr lang="en-US" dirty="0" err="1" smtClean="0"/>
              <a:t>jeps</a:t>
            </a:r>
            <a:r>
              <a:rPr lang="en-US" dirty="0" smtClean="0"/>
              <a:t>/277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7F2A89D2-D829-1D47-A428-10134CB3A49C}" type="slidenum">
              <a:rPr lang="en-US" smtClean="0"/>
              <a:pPr>
                <a:defRPr/>
              </a:pPr>
              <a:t>93</a:t>
            </a:fld>
            <a:endParaRPr 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http://</a:t>
            </a:r>
            <a:r>
              <a:rPr lang="en-US" dirty="0" err="1" smtClean="0"/>
              <a:t>openjdk.java.net</a:t>
            </a:r>
            <a:r>
              <a:rPr lang="en-US" dirty="0" smtClean="0"/>
              <a:t>/</a:t>
            </a:r>
            <a:r>
              <a:rPr lang="en-US" dirty="0" err="1" smtClean="0"/>
              <a:t>jeps</a:t>
            </a:r>
            <a:r>
              <a:rPr lang="en-US" dirty="0" smtClean="0"/>
              <a:t>/277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33D579BB-3C70-9A4D-AB2F-122416927CF5}" type="slidenum">
              <a:rPr lang="en-US" smtClean="0"/>
              <a:pPr>
                <a:defRPr/>
              </a:pPr>
              <a:t>94</a:t>
            </a:fld>
            <a:endParaRPr 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http://</a:t>
            </a:r>
            <a:r>
              <a:rPr lang="en-US" dirty="0" err="1" smtClean="0"/>
              <a:t>openjdk.java.net</a:t>
            </a:r>
            <a:r>
              <a:rPr lang="en-US" dirty="0" smtClean="0"/>
              <a:t>/</a:t>
            </a:r>
            <a:r>
              <a:rPr lang="en-US" dirty="0" err="1" smtClean="0"/>
              <a:t>jeps</a:t>
            </a:r>
            <a:r>
              <a:rPr lang="en-US" dirty="0" smtClean="0"/>
              <a:t>/277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B97C07D9-F442-8D4E-886C-FA30C270FBC5}" type="slidenum">
              <a:rPr lang="en-US" smtClean="0"/>
              <a:pPr>
                <a:defRPr/>
              </a:pPr>
              <a:t>95</a:t>
            </a:fld>
            <a:endParaRPr 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http://</a:t>
            </a:r>
            <a:r>
              <a:rPr lang="en-US" dirty="0" err="1" smtClean="0"/>
              <a:t>download.java.net</a:t>
            </a:r>
            <a:r>
              <a:rPr lang="en-US" dirty="0" smtClean="0"/>
              <a:t>/java/jdk9/docs/</a:t>
            </a:r>
            <a:r>
              <a:rPr lang="en-US" dirty="0" err="1" smtClean="0"/>
              <a:t>api</a:t>
            </a:r>
            <a:r>
              <a:rPr lang="en-US" dirty="0" smtClean="0"/>
              <a:t>/deprecated-</a:t>
            </a:r>
            <a:r>
              <a:rPr lang="en-US" dirty="0" err="1" smtClean="0"/>
              <a:t>list.html</a:t>
            </a:r>
            <a:endParaRPr lang="en-US" dirty="0" smtClean="0"/>
          </a:p>
          <a:p>
            <a:pPr>
              <a:defRPr/>
            </a:pPr>
            <a:r>
              <a:rPr lang="en-US" dirty="0" smtClean="0"/>
              <a:t>https://</a:t>
            </a:r>
            <a:r>
              <a:rPr lang="en-US" dirty="0" err="1" smtClean="0"/>
              <a:t>pixabay.com</a:t>
            </a:r>
            <a:r>
              <a:rPr lang="en-US" dirty="0" smtClean="0"/>
              <a:t>/p-1111448/?</a:t>
            </a:r>
            <a:r>
              <a:rPr lang="en-US" dirty="0" err="1" smtClean="0"/>
              <a:t>no_redirect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66C1AC99-8E01-F445-843E-A5786593E02A}" type="slidenum">
              <a:rPr lang="en-US" smtClean="0"/>
              <a:pPr>
                <a:defRPr/>
              </a:pPr>
              <a:t>96</a:t>
            </a:fld>
            <a:endParaRPr 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http://</a:t>
            </a:r>
            <a:r>
              <a:rPr lang="en-US" dirty="0" err="1" smtClean="0"/>
              <a:t>openjdk.java.net</a:t>
            </a:r>
            <a:r>
              <a:rPr lang="en-US" dirty="0" smtClean="0"/>
              <a:t>/</a:t>
            </a:r>
            <a:r>
              <a:rPr lang="en-US" dirty="0" err="1" smtClean="0"/>
              <a:t>jeps</a:t>
            </a:r>
            <a:r>
              <a:rPr lang="en-US" dirty="0" smtClean="0"/>
              <a:t>/289</a:t>
            </a:r>
          </a:p>
          <a:p>
            <a:pPr>
              <a:defRPr/>
            </a:pPr>
            <a:r>
              <a:rPr lang="en-US" dirty="0" smtClean="0"/>
              <a:t>https://</a:t>
            </a:r>
            <a:r>
              <a:rPr lang="en-US" dirty="0" err="1" smtClean="0"/>
              <a:t>upload.wikimedia.org</a:t>
            </a:r>
            <a:r>
              <a:rPr lang="en-US" dirty="0" smtClean="0"/>
              <a:t>/</a:t>
            </a:r>
            <a:r>
              <a:rPr lang="en-US" dirty="0" err="1" smtClean="0"/>
              <a:t>wikipedia</a:t>
            </a:r>
            <a:r>
              <a:rPr lang="en-US" dirty="0" smtClean="0"/>
              <a:t>/commons/thumb/4/41/Argentina_-_</a:t>
            </a:r>
            <a:r>
              <a:rPr lang="en-US" dirty="0" err="1" smtClean="0"/>
              <a:t>NO_symbol.svg</a:t>
            </a:r>
            <a:r>
              <a:rPr lang="en-US" dirty="0" smtClean="0"/>
              <a:t>/2000px-Argentina_-_NO_symbol.svg.png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1A90E49E-5265-B74B-8451-0D1871A2D6B5}" type="slidenum">
              <a:rPr lang="en-US" smtClean="0"/>
              <a:pPr>
                <a:defRPr/>
              </a:pPr>
              <a:t>97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852F9E70-24B7-F544-81C7-5A2119E126E4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516380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66C1AC99-8E01-F445-843E-A5786593E02A}" type="slidenum">
              <a:rPr lang="en-US" smtClean="0"/>
              <a:pPr>
                <a:defRPr/>
              </a:pPr>
              <a:t>98</a:t>
            </a:fld>
            <a:endParaRPr 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B, 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852F9E70-24B7-F544-81C7-5A2119E126E4}" type="slidenum">
              <a:rPr lang="en-US" smtClean="0"/>
              <a:pPr>
                <a:defRPr/>
              </a:pPr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516380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852F9E70-24B7-F544-81C7-5A2119E126E4}" type="slidenum">
              <a:rPr lang="en-US" smtClean="0"/>
              <a:pPr>
                <a:defRPr/>
              </a:pPr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516380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852F9E70-24B7-F544-81C7-5A2119E126E4}" type="slidenum">
              <a:rPr lang="en-US" smtClean="0"/>
              <a:pPr>
                <a:defRPr/>
              </a:pPr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516380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852F9E70-24B7-F544-81C7-5A2119E126E4}" type="slidenum">
              <a:rPr lang="en-US" smtClean="0"/>
              <a:pPr>
                <a:defRPr/>
              </a:pPr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516380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852F9E70-24B7-F544-81C7-5A2119E126E4}" type="slidenum">
              <a:rPr lang="en-US" smtClean="0"/>
              <a:pPr>
                <a:defRPr/>
              </a:pPr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516380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852F9E70-24B7-F544-81C7-5A2119E126E4}" type="slidenum">
              <a:rPr lang="en-US" smtClean="0"/>
              <a:pPr>
                <a:defRPr/>
              </a:pPr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516380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852F9E70-24B7-F544-81C7-5A2119E126E4}" type="slidenum">
              <a:rPr lang="en-US" smtClean="0"/>
              <a:pPr>
                <a:defRPr/>
              </a:pPr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516380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Image from https://</a:t>
            </a:r>
            <a:r>
              <a:rPr lang="en-US" dirty="0" err="1" smtClean="0"/>
              <a:t>www.maxpixel.net</a:t>
            </a:r>
            <a:r>
              <a:rPr lang="en-US" dirty="0" smtClean="0"/>
              <a:t>/Clipart-Boy-Science-Cartoon-Lab-Experiments-Vitro-2841726 and https://</a:t>
            </a:r>
            <a:r>
              <a:rPr lang="en-US" dirty="0" err="1" smtClean="0"/>
              <a:t>www.publicdomainpictures.net</a:t>
            </a:r>
            <a:r>
              <a:rPr lang="en-US" dirty="0" smtClean="0"/>
              <a:t>/en/</a:t>
            </a:r>
            <a:r>
              <a:rPr lang="en-US" dirty="0" err="1" smtClean="0"/>
              <a:t>view-image.php?image</a:t>
            </a:r>
            <a:r>
              <a:rPr lang="en-US" smtClean="0"/>
              <a:t>=238196&amp;picture=woman-drinking-coffee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852F9E70-24B7-F544-81C7-5A2119E126E4}" type="slidenum">
              <a:rPr lang="en-US" smtClean="0"/>
              <a:pPr>
                <a:defRPr/>
              </a:pPr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516380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852F9E70-24B7-F544-81C7-5A2119E126E4}" type="slidenum">
              <a:rPr lang="en-US" smtClean="0"/>
              <a:pPr>
                <a:defRPr/>
              </a:pPr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5866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A,C,D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852F9E70-24B7-F544-81C7-5A2119E126E4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516380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00789AF4-44EF-6245-9475-DC337CB2A861}" type="slidenum">
              <a:rPr lang="en-US" smtClean="0"/>
              <a:pPr>
                <a:defRPr/>
              </a:pPr>
              <a:t>109</a:t>
            </a:fld>
            <a:endParaRPr 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11CC60D6-A86D-D54E-8288-AD7FB836F16C}" type="slidenum">
              <a:rPr lang="en-US" smtClean="0"/>
              <a:pPr>
                <a:defRPr/>
              </a:pPr>
              <a:t>110</a:t>
            </a:fld>
            <a:endParaRPr 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9CE4714D-83FE-7A45-9551-02159529CD54}" type="slidenum">
              <a:rPr lang="en-US" smtClean="0"/>
              <a:pPr>
                <a:defRPr/>
              </a:pPr>
              <a:t>111</a:t>
            </a:fld>
            <a:endParaRPr 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9CE4714D-83FE-7A45-9551-02159529CD54}" type="slidenum">
              <a:rPr lang="en-US" smtClean="0"/>
              <a:pPr>
                <a:defRPr/>
              </a:pPr>
              <a:t>112</a:t>
            </a:fld>
            <a:endParaRPr 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9CE4714D-83FE-7A45-9551-02159529CD54}" type="slidenum">
              <a:rPr lang="en-US" smtClean="0"/>
              <a:pPr>
                <a:defRPr/>
              </a:pPr>
              <a:t>113</a:t>
            </a:fld>
            <a:endParaRPr 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Drops prefix</a:t>
            </a:r>
            <a:r>
              <a:rPr lang="en-US" baseline="0" dirty="0" smtClean="0"/>
              <a:t> and then goes on infinitely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C9EB26F9-DA03-6D4F-BF22-A288216552C9}" type="slidenum">
              <a:rPr lang="en-US" smtClean="0"/>
              <a:pPr>
                <a:defRPr/>
              </a:pPr>
              <a:t>114</a:t>
            </a:fld>
            <a:endParaRPr 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D (semi-colons not commas)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852F9E70-24B7-F544-81C7-5A2119E126E4}" type="slidenum">
              <a:rPr lang="en-US" smtClean="0"/>
              <a:pPr>
                <a:defRPr/>
              </a:pPr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516380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C (</a:t>
            </a:r>
            <a:r>
              <a:rPr lang="en-US" baseline="0" dirty="0" err="1" smtClean="0"/>
              <a:t>i</a:t>
            </a:r>
            <a:r>
              <a:rPr lang="en-US" baseline="0" dirty="0" smtClean="0"/>
              <a:t>++ doesn’t update anything)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852F9E70-24B7-F544-81C7-5A2119E126E4}" type="slidenum">
              <a:rPr lang="en-US" smtClean="0"/>
              <a:pPr>
                <a:defRPr/>
              </a:pPr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516380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smtClean="0"/>
              <a:t>B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852F9E70-24B7-F544-81C7-5A2119E126E4}" type="slidenum">
              <a:rPr lang="en-US" smtClean="0"/>
              <a:pPr>
                <a:defRPr/>
              </a:pPr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516380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852F9E70-24B7-F544-81C7-5A2119E126E4}" type="slidenum">
              <a:rPr lang="en-US" smtClean="0"/>
              <a:pPr>
                <a:defRPr/>
              </a:pPr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5163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A,</a:t>
            </a:r>
            <a:r>
              <a:rPr lang="en-US" dirty="0" smtClean="0"/>
              <a:t>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852F9E70-24B7-F544-81C7-5A2119E126E4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516380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852F9E70-24B7-F544-81C7-5A2119E126E4}" type="slidenum">
              <a:rPr lang="en-US" smtClean="0"/>
              <a:pPr>
                <a:defRPr/>
              </a:pPr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516380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852F9E70-24B7-F544-81C7-5A2119E126E4}" type="slidenum">
              <a:rPr lang="en-US" smtClean="0"/>
              <a:pPr>
                <a:defRPr/>
              </a:pPr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516380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Image from https://</a:t>
            </a:r>
            <a:r>
              <a:rPr lang="en-US" dirty="0" err="1" smtClean="0"/>
              <a:t>www.maxpixel.net</a:t>
            </a:r>
            <a:r>
              <a:rPr lang="en-US" dirty="0" smtClean="0"/>
              <a:t>/Clipart-Boy-Science-Cartoon-Lab-Experiments-Vitro-2841726 and https://</a:t>
            </a:r>
            <a:r>
              <a:rPr lang="en-US" dirty="0" err="1" smtClean="0"/>
              <a:t>www.publicdomainpictures.net</a:t>
            </a:r>
            <a:r>
              <a:rPr lang="en-US" dirty="0" smtClean="0"/>
              <a:t>/en/</a:t>
            </a:r>
            <a:r>
              <a:rPr lang="en-US" dirty="0" err="1" smtClean="0"/>
              <a:t>view-image.php?image</a:t>
            </a:r>
            <a:r>
              <a:rPr lang="en-US" smtClean="0"/>
              <a:t>=238196&amp;picture=woman-drinking-coffee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852F9E70-24B7-F544-81C7-5A2119E126E4}" type="slidenum">
              <a:rPr lang="en-US" smtClean="0"/>
              <a:pPr>
                <a:defRPr/>
              </a:pPr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516380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852F9E70-24B7-F544-81C7-5A2119E126E4}" type="slidenum">
              <a:rPr lang="en-US" smtClean="0"/>
              <a:pPr>
                <a:defRPr/>
              </a:pPr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586649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852F9E70-24B7-F544-81C7-5A2119E126E4}" type="slidenum">
              <a:rPr lang="en-US" smtClean="0"/>
              <a:pPr>
                <a:defRPr/>
              </a:pPr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586649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852F9E70-24B7-F544-81C7-5A2119E126E4}" type="slidenum">
              <a:rPr lang="en-US" smtClean="0"/>
              <a:pPr>
                <a:defRPr/>
              </a:pPr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586649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852F9E70-24B7-F544-81C7-5A2119E126E4}" type="slidenum">
              <a:rPr lang="en-US" smtClean="0"/>
              <a:pPr>
                <a:defRPr/>
              </a:pPr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586649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852F9E70-24B7-F544-81C7-5A2119E126E4}" type="slidenum">
              <a:rPr lang="en-US" smtClean="0"/>
              <a:pPr>
                <a:defRPr/>
              </a:pPr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586649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852F9E70-24B7-F544-81C7-5A2119E126E4}" type="slidenum">
              <a:rPr lang="en-US" smtClean="0"/>
              <a:pPr>
                <a:defRPr/>
              </a:pPr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586649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852F9E70-24B7-F544-81C7-5A2119E126E4}" type="slidenum">
              <a:rPr lang="en-US" smtClean="0"/>
              <a:pPr>
                <a:defRPr/>
              </a:pPr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5866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440" y="1597489"/>
            <a:ext cx="7773120" cy="110279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2321" y="2914146"/>
            <a:ext cx="6400800" cy="1314498"/>
          </a:xfrm>
        </p:spPr>
        <p:txBody>
          <a:bodyPr/>
          <a:lstStyle>
            <a:lvl1pPr marL="0" indent="0" algn="ctr">
              <a:buNone/>
              <a:defRPr/>
            </a:lvl1pPr>
            <a:lvl2pPr marL="370070" indent="0" algn="ctr">
              <a:buNone/>
              <a:defRPr/>
            </a:lvl2pPr>
            <a:lvl3pPr marL="740140" indent="0" algn="ctr">
              <a:buNone/>
              <a:defRPr/>
            </a:lvl3pPr>
            <a:lvl4pPr marL="1110211" indent="0" algn="ctr">
              <a:buNone/>
              <a:defRPr/>
            </a:lvl4pPr>
            <a:lvl5pPr marL="1480279" indent="0" algn="ctr">
              <a:buNone/>
              <a:defRPr/>
            </a:lvl5pPr>
            <a:lvl6pPr marL="1850349" indent="0" algn="ctr">
              <a:buNone/>
              <a:defRPr/>
            </a:lvl6pPr>
            <a:lvl7pPr marL="2220417" indent="0" algn="ctr">
              <a:buNone/>
              <a:defRPr/>
            </a:lvl7pPr>
            <a:lvl8pPr marL="2590489" indent="0" algn="ctr">
              <a:buNone/>
              <a:defRPr/>
            </a:lvl8pPr>
            <a:lvl9pPr marL="2960557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7240FA6-0E4E-374F-A670-4D4482D28B9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67851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C8E5878-8193-EF4C-8F1B-5B3D327BA85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32959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428160" y="488217"/>
            <a:ext cx="1892160" cy="391541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51680" y="488217"/>
            <a:ext cx="5538240" cy="391541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58F573A-13E2-7441-8E85-C6D929C56B0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38670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D7AD745-8A3A-FF41-968A-5946F3DDC3E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28941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880" y="3305153"/>
            <a:ext cx="7771680" cy="1021787"/>
          </a:xfrm>
        </p:spPr>
        <p:txBody>
          <a:bodyPr anchor="t"/>
          <a:lstStyle>
            <a:lvl1pPr algn="l">
              <a:defRPr sz="32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880" y="2179669"/>
            <a:ext cx="7771680" cy="1125478"/>
          </a:xfrm>
        </p:spPr>
        <p:txBody>
          <a:bodyPr anchor="b"/>
          <a:lstStyle>
            <a:lvl1pPr marL="0" indent="0">
              <a:buNone/>
              <a:defRPr sz="1600"/>
            </a:lvl1pPr>
            <a:lvl2pPr marL="370070" indent="0">
              <a:buNone/>
              <a:defRPr sz="1500"/>
            </a:lvl2pPr>
            <a:lvl3pPr marL="740140" indent="0">
              <a:buNone/>
              <a:defRPr sz="1300"/>
            </a:lvl3pPr>
            <a:lvl4pPr marL="1110211" indent="0">
              <a:buNone/>
              <a:defRPr sz="1100"/>
            </a:lvl4pPr>
            <a:lvl5pPr marL="1480279" indent="0">
              <a:buNone/>
              <a:defRPr sz="1100"/>
            </a:lvl5pPr>
            <a:lvl6pPr marL="1850349" indent="0">
              <a:buNone/>
              <a:defRPr sz="1100"/>
            </a:lvl6pPr>
            <a:lvl7pPr marL="2220417" indent="0">
              <a:buNone/>
              <a:defRPr sz="1100"/>
            </a:lvl7pPr>
            <a:lvl8pPr marL="2590489" indent="0">
              <a:buNone/>
              <a:defRPr sz="1100"/>
            </a:lvl8pPr>
            <a:lvl9pPr marL="2960557" indent="0">
              <a:buNone/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ACE8218-29B9-5548-BCCA-B035CE2B2F1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07214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6481" y="1470035"/>
            <a:ext cx="3682080" cy="2933588"/>
          </a:xfrm>
        </p:spPr>
        <p:txBody>
          <a:bodyPr/>
          <a:lstStyle>
            <a:lvl1pPr>
              <a:defRPr sz="2300"/>
            </a:lvl1pPr>
            <a:lvl2pPr>
              <a:defRPr sz="1900"/>
            </a:lvl2pPr>
            <a:lvl3pPr>
              <a:defRPr sz="16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6800" y="1470035"/>
            <a:ext cx="3683520" cy="2933588"/>
          </a:xfrm>
        </p:spPr>
        <p:txBody>
          <a:bodyPr/>
          <a:lstStyle>
            <a:lvl1pPr>
              <a:defRPr sz="2300"/>
            </a:lvl1pPr>
            <a:lvl2pPr>
              <a:defRPr sz="1900"/>
            </a:lvl2pPr>
            <a:lvl3pPr>
              <a:defRPr sz="16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8607CEE-5447-484B-AE7B-F716159212D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98653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922" y="206302"/>
            <a:ext cx="8229600" cy="85653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920" y="1151401"/>
            <a:ext cx="4039200" cy="479570"/>
          </a:xfrm>
        </p:spPr>
        <p:txBody>
          <a:bodyPr anchor="b"/>
          <a:lstStyle>
            <a:lvl1pPr marL="0" indent="0">
              <a:buNone/>
              <a:defRPr sz="1900" b="1"/>
            </a:lvl1pPr>
            <a:lvl2pPr marL="370070" indent="0">
              <a:buNone/>
              <a:defRPr sz="1600" b="1"/>
            </a:lvl2pPr>
            <a:lvl3pPr marL="740140" indent="0">
              <a:buNone/>
              <a:defRPr sz="1500" b="1"/>
            </a:lvl3pPr>
            <a:lvl4pPr marL="1110211" indent="0">
              <a:buNone/>
              <a:defRPr sz="1300" b="1"/>
            </a:lvl4pPr>
            <a:lvl5pPr marL="1480279" indent="0">
              <a:buNone/>
              <a:defRPr sz="1300" b="1"/>
            </a:lvl5pPr>
            <a:lvl6pPr marL="1850349" indent="0">
              <a:buNone/>
              <a:defRPr sz="1300" b="1"/>
            </a:lvl6pPr>
            <a:lvl7pPr marL="2220417" indent="0">
              <a:buNone/>
              <a:defRPr sz="1300" b="1"/>
            </a:lvl7pPr>
            <a:lvl8pPr marL="2590489" indent="0">
              <a:buNone/>
              <a:defRPr sz="1300" b="1"/>
            </a:lvl8pPr>
            <a:lvl9pPr marL="2960557" indent="0">
              <a:buNone/>
              <a:defRPr sz="13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920" y="1630971"/>
            <a:ext cx="4039200" cy="2963831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5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442" y="1151401"/>
            <a:ext cx="4042080" cy="479570"/>
          </a:xfrm>
        </p:spPr>
        <p:txBody>
          <a:bodyPr anchor="b"/>
          <a:lstStyle>
            <a:lvl1pPr marL="0" indent="0">
              <a:buNone/>
              <a:defRPr sz="1900" b="1"/>
            </a:lvl1pPr>
            <a:lvl2pPr marL="370070" indent="0">
              <a:buNone/>
              <a:defRPr sz="1600" b="1"/>
            </a:lvl2pPr>
            <a:lvl3pPr marL="740140" indent="0">
              <a:buNone/>
              <a:defRPr sz="1500" b="1"/>
            </a:lvl3pPr>
            <a:lvl4pPr marL="1110211" indent="0">
              <a:buNone/>
              <a:defRPr sz="1300" b="1"/>
            </a:lvl4pPr>
            <a:lvl5pPr marL="1480279" indent="0">
              <a:buNone/>
              <a:defRPr sz="1300" b="1"/>
            </a:lvl5pPr>
            <a:lvl6pPr marL="1850349" indent="0">
              <a:buNone/>
              <a:defRPr sz="1300" b="1"/>
            </a:lvl6pPr>
            <a:lvl7pPr marL="2220417" indent="0">
              <a:buNone/>
              <a:defRPr sz="1300" b="1"/>
            </a:lvl7pPr>
            <a:lvl8pPr marL="2590489" indent="0">
              <a:buNone/>
              <a:defRPr sz="1300" b="1"/>
            </a:lvl8pPr>
            <a:lvl9pPr marL="2960557" indent="0">
              <a:buNone/>
              <a:defRPr sz="13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442" y="1630971"/>
            <a:ext cx="4042080" cy="2963831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5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0A8614E-ED44-7646-A963-1A3635A4C4D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81267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BEFBB04-9F96-5A46-9C8F-AA86A6260E9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49284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B384093-3A47-D24D-B76F-9D2BFC1822F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96900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920" y="205223"/>
            <a:ext cx="3008160" cy="870571"/>
          </a:xfrm>
        </p:spPr>
        <p:txBody>
          <a:bodyPr anchor="b"/>
          <a:lstStyle>
            <a:lvl1pPr algn="l">
              <a:defRPr sz="16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525" y="205221"/>
            <a:ext cx="5112000" cy="4389581"/>
          </a:xfrm>
        </p:spPr>
        <p:txBody>
          <a:bodyPr/>
          <a:lstStyle>
            <a:lvl1pPr>
              <a:defRPr sz="2600"/>
            </a:lvl1pPr>
            <a:lvl2pPr>
              <a:defRPr sz="23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920" y="1075794"/>
            <a:ext cx="3008160" cy="3519009"/>
          </a:xfrm>
        </p:spPr>
        <p:txBody>
          <a:bodyPr/>
          <a:lstStyle>
            <a:lvl1pPr marL="0" indent="0">
              <a:buNone/>
              <a:defRPr sz="1100"/>
            </a:lvl1pPr>
            <a:lvl2pPr marL="370070" indent="0">
              <a:buNone/>
              <a:defRPr sz="1000"/>
            </a:lvl2pPr>
            <a:lvl3pPr marL="740140" indent="0">
              <a:buNone/>
              <a:defRPr sz="800"/>
            </a:lvl3pPr>
            <a:lvl4pPr marL="1110211" indent="0">
              <a:buNone/>
              <a:defRPr sz="700"/>
            </a:lvl4pPr>
            <a:lvl5pPr marL="1480279" indent="0">
              <a:buNone/>
              <a:defRPr sz="700"/>
            </a:lvl5pPr>
            <a:lvl6pPr marL="1850349" indent="0">
              <a:buNone/>
              <a:defRPr sz="700"/>
            </a:lvl6pPr>
            <a:lvl7pPr marL="2220417" indent="0">
              <a:buNone/>
              <a:defRPr sz="700"/>
            </a:lvl7pPr>
            <a:lvl8pPr marL="2590489" indent="0">
              <a:buNone/>
              <a:defRPr sz="700"/>
            </a:lvl8pPr>
            <a:lvl9pPr marL="2960557" indent="0">
              <a:buNone/>
              <a:defRPr sz="7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BEF9F69-3A2C-224C-8A8F-5D99DB4A930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21102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805" y="3600024"/>
            <a:ext cx="5486400" cy="425565"/>
          </a:xfrm>
        </p:spPr>
        <p:txBody>
          <a:bodyPr anchor="b"/>
          <a:lstStyle>
            <a:lvl1pPr algn="l">
              <a:defRPr sz="16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805" y="459050"/>
            <a:ext cx="5486400" cy="3086964"/>
          </a:xfrm>
        </p:spPr>
        <p:txBody>
          <a:bodyPr/>
          <a:lstStyle>
            <a:lvl1pPr marL="0" indent="0">
              <a:buNone/>
              <a:defRPr sz="2600"/>
            </a:lvl1pPr>
            <a:lvl2pPr marL="370070" indent="0">
              <a:buNone/>
              <a:defRPr sz="2300"/>
            </a:lvl2pPr>
            <a:lvl3pPr marL="740140" indent="0">
              <a:buNone/>
              <a:defRPr sz="1900"/>
            </a:lvl3pPr>
            <a:lvl4pPr marL="1110211" indent="0">
              <a:buNone/>
              <a:defRPr sz="1600"/>
            </a:lvl4pPr>
            <a:lvl5pPr marL="1480279" indent="0">
              <a:buNone/>
              <a:defRPr sz="1600"/>
            </a:lvl5pPr>
            <a:lvl6pPr marL="1850349" indent="0">
              <a:buNone/>
              <a:defRPr sz="1600"/>
            </a:lvl6pPr>
            <a:lvl7pPr marL="2220417" indent="0">
              <a:buNone/>
              <a:defRPr sz="1600"/>
            </a:lvl7pPr>
            <a:lvl8pPr marL="2590489" indent="0">
              <a:buNone/>
              <a:defRPr sz="1600"/>
            </a:lvl8pPr>
            <a:lvl9pPr marL="2960557" indent="0">
              <a:buNone/>
              <a:defRPr sz="16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805" y="4025584"/>
            <a:ext cx="5486400" cy="603783"/>
          </a:xfrm>
        </p:spPr>
        <p:txBody>
          <a:bodyPr/>
          <a:lstStyle>
            <a:lvl1pPr marL="0" indent="0">
              <a:buNone/>
              <a:defRPr sz="1100"/>
            </a:lvl1pPr>
            <a:lvl2pPr marL="370070" indent="0">
              <a:buNone/>
              <a:defRPr sz="1000"/>
            </a:lvl2pPr>
            <a:lvl3pPr marL="740140" indent="0">
              <a:buNone/>
              <a:defRPr sz="800"/>
            </a:lvl3pPr>
            <a:lvl4pPr marL="1110211" indent="0">
              <a:buNone/>
              <a:defRPr sz="700"/>
            </a:lvl4pPr>
            <a:lvl5pPr marL="1480279" indent="0">
              <a:buNone/>
              <a:defRPr sz="700"/>
            </a:lvl5pPr>
            <a:lvl6pPr marL="1850349" indent="0">
              <a:buNone/>
              <a:defRPr sz="700"/>
            </a:lvl6pPr>
            <a:lvl7pPr marL="2220417" indent="0">
              <a:buNone/>
              <a:defRPr sz="700"/>
            </a:lvl7pPr>
            <a:lvl8pPr marL="2590489" indent="0">
              <a:buNone/>
              <a:defRPr sz="700"/>
            </a:lvl8pPr>
            <a:lvl9pPr marL="2960557" indent="0">
              <a:buNone/>
              <a:defRPr sz="7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A930A59-9C23-4D44-92BF-034561E26E7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66756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750888" y="488951"/>
            <a:ext cx="7569200" cy="852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title text format</a:t>
            </a:r>
          </a:p>
        </p:txBody>
      </p:sp>
      <p:sp>
        <p:nvSpPr>
          <p:cNvPr id="2050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815980" y="1470026"/>
            <a:ext cx="7504113" cy="293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22729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outline text format</a:t>
            </a:r>
          </a:p>
          <a:p>
            <a:pPr lvl="1"/>
            <a:r>
              <a:rPr lang="en-GB"/>
              <a:t>Second Outline Level</a:t>
            </a:r>
          </a:p>
          <a:p>
            <a:pPr lvl="2"/>
            <a:r>
              <a:rPr lang="en-GB"/>
              <a:t>Third Outline Level</a:t>
            </a:r>
          </a:p>
          <a:p>
            <a:pPr lvl="3"/>
            <a:r>
              <a:rPr lang="en-GB"/>
              <a:t>Fourth Outline Level</a:t>
            </a:r>
          </a:p>
          <a:p>
            <a:pPr lvl="4"/>
            <a:r>
              <a:rPr lang="en-GB"/>
              <a:t>Fifth Outline Level</a:t>
            </a:r>
          </a:p>
          <a:p>
            <a:pPr lvl="4"/>
            <a:r>
              <a:rPr lang="en-GB"/>
              <a:t>Sixth Outline Level</a:t>
            </a:r>
          </a:p>
          <a:p>
            <a:pPr lvl="4"/>
            <a:r>
              <a:rPr lang="en-GB"/>
              <a:t>Seventh Outline Level</a:t>
            </a:r>
          </a:p>
          <a:p>
            <a:pPr lvl="4"/>
            <a:r>
              <a:rPr lang="en-GB"/>
              <a:t>Eighth Outline Level</a:t>
            </a:r>
          </a:p>
          <a:p>
            <a:pPr lvl="4"/>
            <a:r>
              <a:rPr lang="en-GB"/>
              <a:t>Ninth Outline Level</a:t>
            </a:r>
          </a:p>
        </p:txBody>
      </p:sp>
      <p:sp>
        <p:nvSpPr>
          <p:cNvPr id="2051" name="Text Box 3"/>
          <p:cNvSpPr txBox="1">
            <a:spLocks noChangeArrowheads="1"/>
          </p:cNvSpPr>
          <p:nvPr/>
        </p:nvSpPr>
        <p:spPr bwMode="auto">
          <a:xfrm>
            <a:off x="457200" y="4686300"/>
            <a:ext cx="2122488" cy="349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74014" tIns="37005" rIns="74014" bIns="37005" anchor="ctr"/>
          <a:lstStyle/>
          <a:p>
            <a:pPr defTabSz="370070">
              <a:defRPr/>
            </a:pPr>
            <a:endParaRPr lang="en-US"/>
          </a:p>
        </p:txBody>
      </p:sp>
      <p:sp>
        <p:nvSpPr>
          <p:cNvPr id="2052" name="Text Box 4"/>
          <p:cNvSpPr txBox="1">
            <a:spLocks noChangeArrowheads="1"/>
          </p:cNvSpPr>
          <p:nvPr/>
        </p:nvSpPr>
        <p:spPr bwMode="auto">
          <a:xfrm>
            <a:off x="3127375" y="4686300"/>
            <a:ext cx="2894013" cy="349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74014" tIns="37005" rIns="74014" bIns="37005" anchor="ctr"/>
          <a:lstStyle/>
          <a:p>
            <a:pPr defTabSz="370070">
              <a:defRPr/>
            </a:pPr>
            <a:endParaRPr lang="en-US"/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sldNum"/>
          </p:nvPr>
        </p:nvSpPr>
        <p:spPr bwMode="auto">
          <a:xfrm>
            <a:off x="6629400" y="4552955"/>
            <a:ext cx="2122488" cy="347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 defTabSz="370070">
              <a:buClrTx/>
              <a:buFontTx/>
              <a:buNone/>
              <a:tabLst>
                <a:tab pos="585945" algn="l"/>
                <a:tab pos="1171886" algn="l"/>
                <a:tab pos="1757833" algn="l"/>
              </a:tabLst>
              <a:defRPr sz="2200">
                <a:solidFill>
                  <a:srgbClr val="FFFFFF"/>
                </a:solidFill>
                <a:latin typeface="Times New Roman" charset="0"/>
                <a:cs typeface="Arial Unicode MS" charset="0"/>
              </a:defRPr>
            </a:lvl1pPr>
          </a:lstStyle>
          <a:p>
            <a:pPr>
              <a:defRPr/>
            </a:pPr>
            <a:fld id="{C239A834-7389-4949-BEEE-9637A1BB225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Rectangle 5"/>
          <p:cNvSpPr txBox="1">
            <a:spLocks noChangeArrowheads="1"/>
          </p:cNvSpPr>
          <p:nvPr userDrawn="1"/>
        </p:nvSpPr>
        <p:spPr bwMode="auto">
          <a:xfrm>
            <a:off x="3352800" y="4552955"/>
            <a:ext cx="2286000" cy="34766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lIns="0" tIns="0" rIns="0" bIns="0"/>
          <a:lstStyle>
            <a:defPPr>
              <a:defRPr lang="en-GB"/>
            </a:defPPr>
            <a:lvl1pPr algn="r" defTabSz="37025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586230" algn="l"/>
                <a:tab pos="1172459" algn="l"/>
                <a:tab pos="1758689" algn="l"/>
              </a:tabLst>
              <a:defRPr sz="1400" kern="1200">
                <a:solidFill>
                  <a:srgbClr val="FFFFFF"/>
                </a:solidFill>
                <a:latin typeface="Times New Roman" charset="0"/>
                <a:ea typeface="ＭＳ Ｐゴシック" charset="0"/>
                <a:cs typeface="Arial Unicode MS" charset="0"/>
              </a:defRPr>
            </a:lvl1pPr>
            <a:lvl2pPr marL="601604" indent="-230165" algn="l" defTabSz="369852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1900" kern="12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25423" indent="-184132" algn="l" defTabSz="369852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1900" kern="12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295274" indent="-184132" algn="l" defTabSz="369852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1900" kern="12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665126" indent="-184132" algn="l" defTabSz="369852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1900" kern="12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5778" algn="l" defTabSz="457155" rtl="0" eaLnBrk="1" latinLnBrk="0" hangingPunct="1">
              <a:defRPr sz="1900" kern="12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2933" algn="l" defTabSz="457155" rtl="0" eaLnBrk="1" latinLnBrk="0" hangingPunct="1">
              <a:defRPr sz="1900" kern="12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088" algn="l" defTabSz="457155" rtl="0" eaLnBrk="1" latinLnBrk="0" hangingPunct="1">
              <a:defRPr sz="1900" kern="12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244" algn="l" defTabSz="457155" rtl="0" eaLnBrk="1" latinLnBrk="0" hangingPunct="1">
              <a:defRPr sz="1900" kern="12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>
              <a:defRPr/>
            </a:pPr>
            <a:r>
              <a:rPr lang="en-US" sz="2200" dirty="0" smtClean="0">
                <a:solidFill>
                  <a:schemeClr val="tx1"/>
                </a:solidFill>
              </a:rPr>
              <a:t>@</a:t>
            </a:r>
            <a:r>
              <a:rPr lang="en-US" sz="2200" dirty="0" err="1" smtClean="0">
                <a:solidFill>
                  <a:schemeClr val="tx1"/>
                </a:solidFill>
              </a:rPr>
              <a:t>jeanneboyarsky</a:t>
            </a:r>
            <a:endParaRPr lang="en-US" sz="2200" dirty="0">
              <a:solidFill>
                <a:schemeClr val="tx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hf hdr="0" ftr="0" dt="0"/>
  <p:txStyles>
    <p:titleStyle>
      <a:lvl1pPr algn="ctr" defTabSz="368120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300">
          <a:solidFill>
            <a:srgbClr val="000000"/>
          </a:solidFill>
          <a:latin typeface="+mj-lt"/>
          <a:ea typeface="+mj-ea"/>
          <a:cs typeface="+mj-cs"/>
        </a:defRPr>
      </a:lvl1pPr>
      <a:lvl2pPr algn="ctr" defTabSz="368120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300">
          <a:solidFill>
            <a:srgbClr val="000000"/>
          </a:solidFill>
          <a:latin typeface="Arial" charset="0"/>
          <a:ea typeface="ＭＳ Ｐゴシック" charset="0"/>
          <a:cs typeface="ＭＳ Ｐゴシック" charset="0"/>
        </a:defRPr>
      </a:lvl2pPr>
      <a:lvl3pPr algn="ctr" defTabSz="368120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300">
          <a:solidFill>
            <a:srgbClr val="000000"/>
          </a:solidFill>
          <a:latin typeface="Arial" charset="0"/>
          <a:ea typeface="ＭＳ Ｐゴシック" charset="0"/>
          <a:cs typeface="ＭＳ Ｐゴシック" charset="0"/>
        </a:defRPr>
      </a:lvl3pPr>
      <a:lvl4pPr algn="ctr" defTabSz="368120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300">
          <a:solidFill>
            <a:srgbClr val="000000"/>
          </a:solidFill>
          <a:latin typeface="Arial" charset="0"/>
          <a:ea typeface="ＭＳ Ｐゴシック" charset="0"/>
          <a:cs typeface="ＭＳ Ｐゴシック" charset="0"/>
        </a:defRPr>
      </a:lvl4pPr>
      <a:lvl5pPr algn="ctr" defTabSz="368120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300">
          <a:solidFill>
            <a:srgbClr val="000000"/>
          </a:solidFill>
          <a:latin typeface="Arial" charset="0"/>
          <a:ea typeface="ＭＳ Ｐゴシック" charset="0"/>
          <a:cs typeface="ＭＳ Ｐゴシック" charset="0"/>
        </a:defRPr>
      </a:lvl5pPr>
      <a:lvl6pPr marL="2035384" indent="-185035" algn="ctr" defTabSz="370070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300">
          <a:solidFill>
            <a:srgbClr val="000000"/>
          </a:solidFill>
          <a:latin typeface="Arial" charset="0"/>
          <a:ea typeface="ＭＳ Ｐゴシック" charset="0"/>
          <a:cs typeface="ＭＳ Ｐゴシック" charset="0"/>
        </a:defRPr>
      </a:lvl6pPr>
      <a:lvl7pPr marL="2405456" indent="-185035" algn="ctr" defTabSz="370070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300">
          <a:solidFill>
            <a:srgbClr val="000000"/>
          </a:solidFill>
          <a:latin typeface="Arial" charset="0"/>
          <a:ea typeface="ＭＳ Ｐゴシック" charset="0"/>
          <a:cs typeface="ＭＳ Ｐゴシック" charset="0"/>
        </a:defRPr>
      </a:lvl7pPr>
      <a:lvl8pPr marL="2775525" indent="-185035" algn="ctr" defTabSz="370070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300">
          <a:solidFill>
            <a:srgbClr val="000000"/>
          </a:solidFill>
          <a:latin typeface="Arial" charset="0"/>
          <a:ea typeface="ＭＳ Ｐゴシック" charset="0"/>
          <a:cs typeface="ＭＳ Ｐゴシック" charset="0"/>
        </a:defRPr>
      </a:lvl8pPr>
      <a:lvl9pPr marL="3145592" indent="-185035" algn="ctr" defTabSz="370070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300">
          <a:solidFill>
            <a:srgbClr val="000000"/>
          </a:solidFill>
          <a:latin typeface="Arial" charset="0"/>
          <a:ea typeface="ＭＳ Ｐゴシック" charset="0"/>
          <a:cs typeface="ＭＳ Ｐゴシック" charset="0"/>
        </a:defRPr>
      </a:lvl9pPr>
    </p:titleStyle>
    <p:bodyStyle>
      <a:lvl1pPr marL="274503" indent="-274503" algn="l" defTabSz="368120" rtl="0" eaLnBrk="0" fontAlgn="base" hangingPunct="0">
        <a:lnSpc>
          <a:spcPct val="93000"/>
        </a:lnSpc>
        <a:spcBef>
          <a:spcPct val="0"/>
        </a:spcBef>
        <a:spcAft>
          <a:spcPts val="1150"/>
        </a:spcAft>
        <a:buClr>
          <a:srgbClr val="000000"/>
        </a:buClr>
        <a:buSzPct val="100000"/>
        <a:buFont typeface="Times New Roman" charset="0"/>
        <a:defRPr sz="2600">
          <a:solidFill>
            <a:srgbClr val="000000"/>
          </a:solidFill>
          <a:latin typeface="+mn-lt"/>
          <a:ea typeface="+mn-ea"/>
          <a:cs typeface="+mn-cs"/>
        </a:defRPr>
      </a:lvl1pPr>
      <a:lvl2pPr marL="599784" indent="-228489" algn="l" defTabSz="368120" rtl="0" eaLnBrk="0" fontAlgn="base" hangingPunct="0">
        <a:lnSpc>
          <a:spcPct val="93000"/>
        </a:lnSpc>
        <a:spcBef>
          <a:spcPct val="0"/>
        </a:spcBef>
        <a:spcAft>
          <a:spcPts val="925"/>
        </a:spcAft>
        <a:buClr>
          <a:srgbClr val="000000"/>
        </a:buClr>
        <a:buSzPct val="100000"/>
        <a:buFont typeface="Times New Roman" charset="0"/>
        <a:defRPr sz="2300">
          <a:solidFill>
            <a:srgbClr val="000000"/>
          </a:solidFill>
          <a:latin typeface="+mn-lt"/>
          <a:ea typeface="+mn-ea"/>
          <a:cs typeface="+mn-cs"/>
        </a:defRPr>
      </a:lvl2pPr>
      <a:lvl3pPr marL="923475" indent="-182475" algn="l" defTabSz="368120" rtl="0" eaLnBrk="0" fontAlgn="base" hangingPunct="0">
        <a:lnSpc>
          <a:spcPct val="93000"/>
        </a:lnSpc>
        <a:spcBef>
          <a:spcPct val="0"/>
        </a:spcBef>
        <a:spcAft>
          <a:spcPts val="688"/>
        </a:spcAft>
        <a:buClr>
          <a:srgbClr val="000000"/>
        </a:buClr>
        <a:buSzPct val="100000"/>
        <a:buFont typeface="Times New Roman" charset="0"/>
        <a:defRPr sz="1900">
          <a:solidFill>
            <a:srgbClr val="000000"/>
          </a:solidFill>
          <a:latin typeface="+mn-lt"/>
          <a:ea typeface="+mn-ea"/>
          <a:cs typeface="+mn-cs"/>
        </a:defRPr>
      </a:lvl3pPr>
      <a:lvl4pPr marL="1293183" indent="-182475" algn="l" defTabSz="368120" rtl="0" eaLnBrk="0" fontAlgn="base" hangingPunct="0">
        <a:lnSpc>
          <a:spcPct val="93000"/>
        </a:lnSpc>
        <a:spcBef>
          <a:spcPct val="0"/>
        </a:spcBef>
        <a:spcAft>
          <a:spcPts val="463"/>
        </a:spcAft>
        <a:buClr>
          <a:srgbClr val="000000"/>
        </a:buClr>
        <a:buSzPct val="100000"/>
        <a:buFont typeface="Times New Roman" charset="0"/>
        <a:defRPr sz="1600">
          <a:solidFill>
            <a:srgbClr val="000000"/>
          </a:solidFill>
          <a:latin typeface="+mn-lt"/>
          <a:ea typeface="+mn-ea"/>
          <a:cs typeface="+mn-cs"/>
        </a:defRPr>
      </a:lvl4pPr>
      <a:lvl5pPr marL="1662890" indent="-182475" algn="l" defTabSz="368120" rtl="0" eaLnBrk="0" fontAlgn="base" hangingPunct="0">
        <a:lnSpc>
          <a:spcPct val="93000"/>
        </a:lnSpc>
        <a:spcBef>
          <a:spcPct val="0"/>
        </a:spcBef>
        <a:spcAft>
          <a:spcPts val="238"/>
        </a:spcAft>
        <a:buClr>
          <a:srgbClr val="000000"/>
        </a:buClr>
        <a:buSzPct val="100000"/>
        <a:buFont typeface="Times New Roman" charset="0"/>
        <a:defRPr sz="1600">
          <a:solidFill>
            <a:srgbClr val="000000"/>
          </a:solidFill>
          <a:latin typeface="+mn-lt"/>
          <a:ea typeface="+mn-ea"/>
          <a:cs typeface="+mn-cs"/>
        </a:defRPr>
      </a:lvl5pPr>
      <a:lvl6pPr marL="2035384" indent="-185035" algn="l" defTabSz="370070" rtl="0" eaLnBrk="0" fontAlgn="base" hangingPunct="0">
        <a:lnSpc>
          <a:spcPct val="93000"/>
        </a:lnSpc>
        <a:spcBef>
          <a:spcPct val="0"/>
        </a:spcBef>
        <a:spcAft>
          <a:spcPts val="233"/>
        </a:spcAft>
        <a:buClr>
          <a:srgbClr val="000000"/>
        </a:buClr>
        <a:buSzPct val="100000"/>
        <a:buFont typeface="Times New Roman" charset="0"/>
        <a:defRPr sz="1600">
          <a:solidFill>
            <a:srgbClr val="000000"/>
          </a:solidFill>
          <a:latin typeface="+mn-lt"/>
          <a:ea typeface="+mn-ea"/>
          <a:cs typeface="+mn-cs"/>
        </a:defRPr>
      </a:lvl6pPr>
      <a:lvl7pPr marL="2405456" indent="-185035" algn="l" defTabSz="370070" rtl="0" eaLnBrk="0" fontAlgn="base" hangingPunct="0">
        <a:lnSpc>
          <a:spcPct val="93000"/>
        </a:lnSpc>
        <a:spcBef>
          <a:spcPct val="0"/>
        </a:spcBef>
        <a:spcAft>
          <a:spcPts val="233"/>
        </a:spcAft>
        <a:buClr>
          <a:srgbClr val="000000"/>
        </a:buClr>
        <a:buSzPct val="100000"/>
        <a:buFont typeface="Times New Roman" charset="0"/>
        <a:defRPr sz="1600">
          <a:solidFill>
            <a:srgbClr val="000000"/>
          </a:solidFill>
          <a:latin typeface="+mn-lt"/>
          <a:ea typeface="+mn-ea"/>
          <a:cs typeface="+mn-cs"/>
        </a:defRPr>
      </a:lvl7pPr>
      <a:lvl8pPr marL="2775525" indent="-185035" algn="l" defTabSz="370070" rtl="0" eaLnBrk="0" fontAlgn="base" hangingPunct="0">
        <a:lnSpc>
          <a:spcPct val="93000"/>
        </a:lnSpc>
        <a:spcBef>
          <a:spcPct val="0"/>
        </a:spcBef>
        <a:spcAft>
          <a:spcPts val="233"/>
        </a:spcAft>
        <a:buClr>
          <a:srgbClr val="000000"/>
        </a:buClr>
        <a:buSzPct val="100000"/>
        <a:buFont typeface="Times New Roman" charset="0"/>
        <a:defRPr sz="1600">
          <a:solidFill>
            <a:srgbClr val="000000"/>
          </a:solidFill>
          <a:latin typeface="+mn-lt"/>
          <a:ea typeface="+mn-ea"/>
          <a:cs typeface="+mn-cs"/>
        </a:defRPr>
      </a:lvl8pPr>
      <a:lvl9pPr marL="3145592" indent="-185035" algn="l" defTabSz="370070" rtl="0" eaLnBrk="0" fontAlgn="base" hangingPunct="0">
        <a:lnSpc>
          <a:spcPct val="93000"/>
        </a:lnSpc>
        <a:spcBef>
          <a:spcPct val="0"/>
        </a:spcBef>
        <a:spcAft>
          <a:spcPts val="233"/>
        </a:spcAft>
        <a:buClr>
          <a:srgbClr val="000000"/>
        </a:buClr>
        <a:buSzPct val="100000"/>
        <a:buFont typeface="Times New Roman" charset="0"/>
        <a:defRPr sz="16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700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70070" algn="l" defTabSz="3700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40140" algn="l" defTabSz="3700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10211" algn="l" defTabSz="3700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480279" algn="l" defTabSz="3700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50349" algn="l" defTabSz="3700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0417" algn="l" defTabSz="3700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90489" algn="l" defTabSz="3700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60557" algn="l" defTabSz="3700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3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4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5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6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7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8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9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1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3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4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5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6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7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8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9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1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3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4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5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6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19.png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20.png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0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1.xml"/><Relationship Id="rId3" Type="http://schemas.openxmlformats.org/officeDocument/2006/relationships/image" Target="../media/image19.png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3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4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5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6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7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8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0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1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3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4.xml"/><Relationship Id="rId3" Type="http://schemas.openxmlformats.org/officeDocument/2006/relationships/image" Target="../media/image21.png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5.xml"/><Relationship Id="rId3" Type="http://schemas.openxmlformats.org/officeDocument/2006/relationships/image" Target="../media/image22.png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6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7.xml"/><Relationship Id="rId3" Type="http://schemas.openxmlformats.org/officeDocument/2006/relationships/image" Target="../media/image23.png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8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9.xml"/><Relationship Id="rId3" Type="http://schemas.openxmlformats.org/officeDocument/2006/relationships/image" Target="../media/image24.png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0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1.xml"/><Relationship Id="rId3" Type="http://schemas.openxmlformats.org/officeDocument/2006/relationships/image" Target="../media/image25.png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3.xml"/><Relationship Id="rId3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9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0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14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7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17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18.png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0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1371600" y="2876550"/>
            <a:ext cx="6400800" cy="1316038"/>
          </a:xfrm>
        </p:spPr>
        <p:txBody>
          <a:bodyPr/>
          <a:lstStyle/>
          <a:p>
            <a:pPr defTabSz="370070">
              <a:spcAft>
                <a:spcPts val="1144"/>
              </a:spcAft>
              <a:defRPr/>
            </a:pPr>
            <a:r>
              <a:rPr lang="en-US" dirty="0" smtClean="0"/>
              <a:t>Jeanne Boyarsky</a:t>
            </a:r>
          </a:p>
          <a:p>
            <a:pPr defTabSz="370070">
              <a:spcAft>
                <a:spcPts val="1144"/>
              </a:spcAft>
              <a:defRPr/>
            </a:pPr>
            <a:r>
              <a:rPr lang="en-US" dirty="0" smtClean="0"/>
              <a:t>Wednesday, March 6, 2019</a:t>
            </a:r>
            <a:endParaRPr lang="en-US" dirty="0"/>
          </a:p>
          <a:p>
            <a:pPr defTabSz="370070">
              <a:spcAft>
                <a:spcPts val="1144"/>
              </a:spcAft>
              <a:defRPr/>
            </a:pPr>
            <a:r>
              <a:rPr lang="en-US" dirty="0" err="1" smtClean="0"/>
              <a:t>Dev</a:t>
            </a:r>
            <a:r>
              <a:rPr lang="en-US" dirty="0" smtClean="0"/>
              <a:t> Nexus</a:t>
            </a:r>
          </a:p>
          <a:p>
            <a:pPr defTabSz="370070">
              <a:spcAft>
                <a:spcPts val="1144"/>
              </a:spcAft>
              <a:defRPr/>
            </a:pP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01675" y="549275"/>
            <a:ext cx="7772400" cy="1103313"/>
          </a:xfrm>
        </p:spPr>
        <p:txBody>
          <a:bodyPr/>
          <a:lstStyle/>
          <a:p>
            <a:pPr defTabSz="370070">
              <a:defRPr/>
            </a:pPr>
            <a:r>
              <a:rPr lang="en-US" dirty="0" smtClean="0"/>
              <a:t>Becoming the first </a:t>
            </a:r>
            <a:br>
              <a:rPr lang="en-US" dirty="0" smtClean="0"/>
            </a:br>
            <a:r>
              <a:rPr lang="en-US" dirty="0" smtClean="0"/>
              <a:t>Java 11 Certified Developer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Module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6977" indent="-456977">
              <a:buFont typeface="Arial"/>
              <a:buChar char="•"/>
            </a:pPr>
            <a:r>
              <a:rPr lang="en-US" dirty="0" smtClean="0"/>
              <a:t>Intro</a:t>
            </a:r>
            <a:endParaRPr lang="en-US" dirty="0"/>
          </a:p>
          <a:p>
            <a:pPr marL="456977" indent="-456977">
              <a:buFont typeface="Arial"/>
              <a:buChar char="•"/>
            </a:pPr>
            <a:r>
              <a:rPr lang="en-US" dirty="0" smtClean="0"/>
              <a:t>_</a:t>
            </a:r>
          </a:p>
          <a:p>
            <a:pPr marL="456977" indent="-456977">
              <a:buFont typeface="Arial"/>
              <a:buChar char="•"/>
            </a:pPr>
            <a:r>
              <a:rPr lang="en-US" dirty="0" smtClean="0"/>
              <a:t>private </a:t>
            </a:r>
            <a:r>
              <a:rPr lang="en-US" dirty="0"/>
              <a:t>methods in interfaces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703878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85750"/>
            <a:ext cx="7569200" cy="852488"/>
          </a:xfrm>
        </p:spPr>
        <p:txBody>
          <a:bodyPr/>
          <a:lstStyle/>
          <a:p>
            <a:r>
              <a:rPr lang="en-US" dirty="0"/>
              <a:t>Module </a:t>
            </a:r>
            <a:r>
              <a:rPr lang="en-US" dirty="0" smtClean="0"/>
              <a:t>4 </a:t>
            </a:r>
            <a:r>
              <a:rPr lang="mr-IN" dirty="0"/>
              <a:t>–</a:t>
            </a:r>
            <a:r>
              <a:rPr lang="en-US" dirty="0"/>
              <a:t> Question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5" y="1123950"/>
            <a:ext cx="7504113" cy="2933700"/>
          </a:xfrm>
        </p:spPr>
        <p:txBody>
          <a:bodyPr/>
          <a:lstStyle/>
          <a:p>
            <a:r>
              <a:rPr lang="en-US" dirty="0" smtClean="0"/>
              <a:t>Which of the following can run this program?</a:t>
            </a:r>
          </a:p>
          <a:p>
            <a:r>
              <a:rPr lang="en-US" sz="2200" dirty="0">
                <a:latin typeface="Courier"/>
                <a:cs typeface="Courier"/>
              </a:rPr>
              <a:t>public class Module4 {</a:t>
            </a:r>
          </a:p>
          <a:p>
            <a:r>
              <a:rPr lang="en-US" sz="2200" dirty="0">
                <a:latin typeface="Courier"/>
                <a:cs typeface="Courier"/>
              </a:rPr>
              <a:t> public static void main(String... </a:t>
            </a:r>
            <a:r>
              <a:rPr lang="en-US" sz="2200" dirty="0" err="1">
                <a:latin typeface="Courier"/>
                <a:cs typeface="Courier"/>
              </a:rPr>
              <a:t>args</a:t>
            </a:r>
            <a:r>
              <a:rPr lang="en-US" sz="2200" dirty="0">
                <a:latin typeface="Courier"/>
                <a:cs typeface="Courier"/>
              </a:rPr>
              <a:t>) {}</a:t>
            </a:r>
          </a:p>
          <a:p>
            <a:r>
              <a:rPr lang="en-US" sz="2200" dirty="0">
                <a:latin typeface="Courier"/>
                <a:cs typeface="Courier"/>
              </a:rPr>
              <a:t>}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java </a:t>
            </a:r>
            <a:r>
              <a:rPr lang="en-US" dirty="0" err="1" smtClean="0"/>
              <a:t>Test.java</a:t>
            </a:r>
            <a:endParaRPr lang="en-US" dirty="0" smtClean="0"/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java Test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Neither</a:t>
            </a:r>
            <a:endParaRPr lang="en-US" dirty="0"/>
          </a:p>
          <a:p>
            <a:pPr marL="0" indent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100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08879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85750"/>
            <a:ext cx="7569200" cy="852488"/>
          </a:xfrm>
        </p:spPr>
        <p:txBody>
          <a:bodyPr/>
          <a:lstStyle/>
          <a:p>
            <a:r>
              <a:rPr lang="en-US" dirty="0"/>
              <a:t>Module </a:t>
            </a:r>
            <a:r>
              <a:rPr lang="en-US" dirty="0" smtClean="0"/>
              <a:t>4 </a:t>
            </a:r>
            <a:r>
              <a:rPr lang="mr-IN" dirty="0"/>
              <a:t>–</a:t>
            </a:r>
            <a:r>
              <a:rPr lang="en-US" dirty="0"/>
              <a:t> Question </a:t>
            </a:r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5" y="1123950"/>
            <a:ext cx="7504113" cy="2933700"/>
          </a:xfrm>
        </p:spPr>
        <p:txBody>
          <a:bodyPr/>
          <a:lstStyle/>
          <a:p>
            <a:r>
              <a:rPr lang="en-US" dirty="0" smtClean="0"/>
              <a:t>Which of the following can run this program?</a:t>
            </a:r>
          </a:p>
          <a:p>
            <a:r>
              <a:rPr lang="en-US" sz="2200" dirty="0">
                <a:latin typeface="Courier"/>
                <a:cs typeface="Courier"/>
              </a:rPr>
              <a:t>package x;</a:t>
            </a:r>
          </a:p>
          <a:p>
            <a:r>
              <a:rPr lang="en-US" sz="2200" dirty="0">
                <a:latin typeface="Courier"/>
                <a:cs typeface="Courier"/>
              </a:rPr>
              <a:t>public class Module4 {</a:t>
            </a:r>
          </a:p>
          <a:p>
            <a:r>
              <a:rPr lang="en-US" sz="2200" dirty="0">
                <a:latin typeface="Courier"/>
                <a:cs typeface="Courier"/>
              </a:rPr>
              <a:t> public static void main(String[] </a:t>
            </a:r>
            <a:r>
              <a:rPr lang="en-US" sz="2200" dirty="0" err="1">
                <a:latin typeface="Courier"/>
                <a:cs typeface="Courier"/>
              </a:rPr>
              <a:t>args</a:t>
            </a:r>
            <a:r>
              <a:rPr lang="en-US" sz="2200" dirty="0">
                <a:latin typeface="Courier"/>
                <a:cs typeface="Courier"/>
              </a:rPr>
              <a:t>) {} }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java Test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java </a:t>
            </a:r>
            <a:r>
              <a:rPr lang="en-US" dirty="0" err="1" smtClean="0"/>
              <a:t>x.Test.java</a:t>
            </a:r>
            <a:endParaRPr lang="en-US" dirty="0" smtClean="0"/>
          </a:p>
          <a:p>
            <a:pPr marL="514100" indent="-514100">
              <a:buFont typeface="+mj-lt"/>
              <a:buAutoNum type="alphaUcPeriod"/>
            </a:pPr>
            <a:r>
              <a:rPr lang="en-US" dirty="0"/>
              <a:t>j</a:t>
            </a:r>
            <a:r>
              <a:rPr lang="en-US" dirty="0" smtClean="0"/>
              <a:t>ava x/</a:t>
            </a:r>
            <a:r>
              <a:rPr lang="en-US" dirty="0" err="1" smtClean="0"/>
              <a:t>Test.java</a:t>
            </a:r>
            <a:endParaRPr lang="en-US" dirty="0"/>
          </a:p>
          <a:p>
            <a:pPr marL="0" indent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101</a:t>
            </a:fld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4724405" y="3105150"/>
            <a:ext cx="3276599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22729" rIns="0" bIns="0" numCol="1" anchor="t" anchorCtr="0" compatLnSpc="1">
            <a:prstTxWarp prst="textNoShape">
              <a:avLst/>
            </a:prstTxWarp>
          </a:bodyPr>
          <a:lstStyle>
            <a:lvl1pPr marL="274638" indent="-274638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150"/>
              </a:spcAft>
              <a:buClr>
                <a:srgbClr val="000000"/>
              </a:buClr>
              <a:buSzPct val="100000"/>
              <a:buFont typeface="Times New Roman" charset="0"/>
              <a:defRPr sz="2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00075" indent="-228600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925"/>
              </a:spcAft>
              <a:buClr>
                <a:srgbClr val="000000"/>
              </a:buClr>
              <a:buSzPct val="100000"/>
              <a:buFont typeface="Times New Roman" charset="0"/>
              <a:defRPr sz="23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923925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688"/>
              </a:spcAft>
              <a:buClr>
                <a:srgbClr val="000000"/>
              </a:buClr>
              <a:buSzPct val="100000"/>
              <a:buFont typeface="Times New Roman" charset="0"/>
              <a:defRPr sz="19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293813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46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663700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8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036376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2406627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2776877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147126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100" indent="-514100">
              <a:buFont typeface="+mj-lt"/>
              <a:buAutoNum type="alphaUcPeriod" startAt="4"/>
            </a:pPr>
            <a:r>
              <a:rPr lang="en-US" dirty="0" smtClean="0"/>
              <a:t>java x/Test</a:t>
            </a:r>
          </a:p>
          <a:p>
            <a:pPr marL="514100" indent="-514100">
              <a:buFont typeface="+mj-lt"/>
              <a:buAutoNum type="alphaUcPeriod" startAt="4"/>
            </a:pPr>
            <a:r>
              <a:rPr lang="en-US" dirty="0" smtClean="0"/>
              <a:t>None of the above</a:t>
            </a:r>
          </a:p>
          <a:p>
            <a:pPr marL="0" indent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58501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85750"/>
            <a:ext cx="7569200" cy="852488"/>
          </a:xfrm>
        </p:spPr>
        <p:txBody>
          <a:bodyPr/>
          <a:lstStyle/>
          <a:p>
            <a:r>
              <a:rPr lang="en-US" dirty="0"/>
              <a:t>Module </a:t>
            </a:r>
            <a:r>
              <a:rPr lang="en-US" dirty="0" smtClean="0"/>
              <a:t>4 </a:t>
            </a:r>
            <a:r>
              <a:rPr lang="mr-IN" dirty="0"/>
              <a:t>–</a:t>
            </a:r>
            <a:r>
              <a:rPr lang="en-US" dirty="0"/>
              <a:t> Question 4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5" y="1123950"/>
            <a:ext cx="7504113" cy="2933700"/>
          </a:xfrm>
        </p:spPr>
        <p:txBody>
          <a:bodyPr/>
          <a:lstStyle/>
          <a:p>
            <a:r>
              <a:rPr lang="en-US" dirty="0" smtClean="0"/>
              <a:t>Which of the following can run this program?</a:t>
            </a:r>
          </a:p>
          <a:p>
            <a:r>
              <a:rPr lang="en-US" sz="2200" dirty="0">
                <a:latin typeface="Courier"/>
                <a:cs typeface="Courier"/>
              </a:rPr>
              <a:t>public class Module4 {</a:t>
            </a:r>
          </a:p>
          <a:p>
            <a:r>
              <a:rPr lang="en-US" sz="2200" dirty="0">
                <a:latin typeface="Courier"/>
                <a:cs typeface="Courier"/>
              </a:rPr>
              <a:t> public static void main(String[] </a:t>
            </a:r>
            <a:r>
              <a:rPr lang="en-US" sz="2200" dirty="0" err="1">
                <a:latin typeface="Courier"/>
                <a:cs typeface="Courier"/>
              </a:rPr>
              <a:t>args</a:t>
            </a:r>
            <a:r>
              <a:rPr lang="en-US" sz="2200" dirty="0">
                <a:latin typeface="Courier"/>
                <a:cs typeface="Courier"/>
              </a:rPr>
              <a:t>) {</a:t>
            </a:r>
          </a:p>
          <a:p>
            <a:r>
              <a:rPr lang="en-US" sz="2200" dirty="0">
                <a:latin typeface="Courier"/>
                <a:cs typeface="Courier"/>
              </a:rPr>
              <a:t>   </a:t>
            </a:r>
            <a:r>
              <a:rPr lang="en-US" sz="2200" dirty="0" err="1">
                <a:latin typeface="Courier"/>
                <a:cs typeface="Courier"/>
              </a:rPr>
              <a:t>java.util.List</a:t>
            </a:r>
            <a:r>
              <a:rPr lang="en-US" sz="2200" dirty="0">
                <a:latin typeface="Courier"/>
                <a:cs typeface="Courier"/>
              </a:rPr>
              <a:t> l = null; } }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java Test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java </a:t>
            </a:r>
            <a:r>
              <a:rPr lang="en-US" dirty="0" err="1" smtClean="0"/>
              <a:t>Test.java</a:t>
            </a:r>
            <a:endParaRPr lang="en-US" dirty="0" smtClean="0"/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Neither</a:t>
            </a:r>
            <a:endParaRPr lang="en-US" dirty="0"/>
          </a:p>
          <a:p>
            <a:pPr marL="0" indent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102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10832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85750"/>
            <a:ext cx="7569200" cy="852488"/>
          </a:xfrm>
        </p:spPr>
        <p:txBody>
          <a:bodyPr/>
          <a:lstStyle/>
          <a:p>
            <a:r>
              <a:rPr lang="en-US" dirty="0"/>
              <a:t>Module </a:t>
            </a:r>
            <a:r>
              <a:rPr lang="en-US" dirty="0" smtClean="0"/>
              <a:t>4 </a:t>
            </a:r>
            <a:r>
              <a:rPr lang="mr-IN" dirty="0"/>
              <a:t>–</a:t>
            </a:r>
            <a:r>
              <a:rPr lang="en-US" dirty="0"/>
              <a:t> Question 5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5" y="1123950"/>
            <a:ext cx="7504113" cy="2933700"/>
          </a:xfrm>
        </p:spPr>
        <p:txBody>
          <a:bodyPr/>
          <a:lstStyle/>
          <a:p>
            <a:r>
              <a:rPr lang="en-US" dirty="0" smtClean="0"/>
              <a:t>Which of the following can run this program?</a:t>
            </a:r>
          </a:p>
          <a:p>
            <a:r>
              <a:rPr lang="en-US" sz="2200" dirty="0">
                <a:latin typeface="Courier"/>
                <a:cs typeface="Courier"/>
              </a:rPr>
              <a:t>public class Module4 {</a:t>
            </a:r>
          </a:p>
          <a:p>
            <a:r>
              <a:rPr lang="en-US" sz="2200" dirty="0">
                <a:latin typeface="Courier"/>
                <a:cs typeface="Courier"/>
              </a:rPr>
              <a:t> public static void main(String[] </a:t>
            </a:r>
            <a:r>
              <a:rPr lang="en-US" sz="2200" dirty="0" err="1">
                <a:latin typeface="Courier"/>
                <a:cs typeface="Courier"/>
              </a:rPr>
              <a:t>args</a:t>
            </a:r>
            <a:r>
              <a:rPr lang="en-US" sz="2200" dirty="0">
                <a:latin typeface="Courier"/>
                <a:cs typeface="Courier"/>
              </a:rPr>
              <a:t>) {</a:t>
            </a:r>
          </a:p>
          <a:p>
            <a:r>
              <a:rPr lang="en-US" sz="2200" dirty="0">
                <a:latin typeface="Courier"/>
                <a:cs typeface="Courier"/>
              </a:rPr>
              <a:t>   </a:t>
            </a:r>
            <a:r>
              <a:rPr lang="en-US" sz="2200" dirty="0" err="1">
                <a:latin typeface="Courier"/>
                <a:cs typeface="Courier"/>
              </a:rPr>
              <a:t>x.MyClass</a:t>
            </a:r>
            <a:r>
              <a:rPr lang="en-US" sz="2200" dirty="0">
                <a:latin typeface="Courier"/>
                <a:cs typeface="Courier"/>
              </a:rPr>
              <a:t> c = null; } }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java Test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java </a:t>
            </a:r>
            <a:r>
              <a:rPr lang="en-US" dirty="0" err="1" smtClean="0"/>
              <a:t>Test.java</a:t>
            </a:r>
            <a:endParaRPr lang="en-US" dirty="0" smtClean="0"/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Neither</a:t>
            </a:r>
            <a:endParaRPr lang="en-US" dirty="0"/>
          </a:p>
          <a:p>
            <a:pPr marL="0" indent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103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33376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85750"/>
            <a:ext cx="7569200" cy="852488"/>
          </a:xfrm>
        </p:spPr>
        <p:txBody>
          <a:bodyPr/>
          <a:lstStyle/>
          <a:p>
            <a:r>
              <a:rPr lang="en-US" dirty="0"/>
              <a:t>Module </a:t>
            </a:r>
            <a:r>
              <a:rPr lang="en-US" dirty="0" smtClean="0"/>
              <a:t>4 </a:t>
            </a:r>
            <a:r>
              <a:rPr lang="mr-IN" dirty="0"/>
              <a:t>–</a:t>
            </a:r>
            <a:r>
              <a:rPr lang="en-US" dirty="0"/>
              <a:t> Question </a:t>
            </a:r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5" y="1123950"/>
            <a:ext cx="7504113" cy="2933700"/>
          </a:xfrm>
        </p:spPr>
        <p:txBody>
          <a:bodyPr/>
          <a:lstStyle/>
          <a:p>
            <a:r>
              <a:rPr lang="en-US" dirty="0" smtClean="0"/>
              <a:t>Which of the following can run this program?</a:t>
            </a:r>
          </a:p>
          <a:p>
            <a:r>
              <a:rPr lang="en-US" sz="2200" dirty="0">
                <a:latin typeface="Courier"/>
                <a:cs typeface="Courier"/>
              </a:rPr>
              <a:t>public class Module4 {</a:t>
            </a:r>
            <a:r>
              <a:rPr lang="en-US" sz="2200" dirty="0" smtClean="0">
                <a:latin typeface="Courier"/>
                <a:cs typeface="Courier"/>
              </a:rPr>
              <a:t>}</a:t>
            </a:r>
          </a:p>
          <a:p>
            <a:endParaRPr lang="en-US" sz="2200" dirty="0">
              <a:latin typeface="Courier"/>
              <a:cs typeface="Courier"/>
            </a:endParaRPr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java Test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java </a:t>
            </a:r>
            <a:r>
              <a:rPr lang="en-US" dirty="0" err="1" smtClean="0"/>
              <a:t>Test.java</a:t>
            </a:r>
            <a:endParaRPr lang="en-US" dirty="0" smtClean="0"/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Neither</a:t>
            </a:r>
            <a:endParaRPr lang="en-US" dirty="0"/>
          </a:p>
          <a:p>
            <a:pPr marL="0" indent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104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74538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85750"/>
            <a:ext cx="7569200" cy="852488"/>
          </a:xfrm>
        </p:spPr>
        <p:txBody>
          <a:bodyPr/>
          <a:lstStyle/>
          <a:p>
            <a:r>
              <a:rPr lang="en-US" dirty="0"/>
              <a:t>Module </a:t>
            </a:r>
            <a:r>
              <a:rPr lang="en-US" dirty="0" smtClean="0"/>
              <a:t>4 </a:t>
            </a:r>
            <a:r>
              <a:rPr lang="mr-IN" dirty="0"/>
              <a:t>–</a:t>
            </a:r>
            <a:r>
              <a:rPr lang="en-US" dirty="0"/>
              <a:t> Question 7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5" y="1123950"/>
            <a:ext cx="7504113" cy="2933700"/>
          </a:xfrm>
        </p:spPr>
        <p:txBody>
          <a:bodyPr/>
          <a:lstStyle/>
          <a:p>
            <a:r>
              <a:rPr lang="en-US" dirty="0" smtClean="0"/>
              <a:t>What are the default deprecation values?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 err="1" smtClean="0"/>
              <a:t>forRemoval</a:t>
            </a:r>
            <a:r>
              <a:rPr lang="en-US" dirty="0" smtClean="0"/>
              <a:t> = false, since = null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 err="1"/>
              <a:t>forRemoval</a:t>
            </a:r>
            <a:r>
              <a:rPr lang="en-US" dirty="0"/>
              <a:t> = </a:t>
            </a:r>
            <a:r>
              <a:rPr lang="en-US" dirty="0" smtClean="0"/>
              <a:t>true, </a:t>
            </a:r>
            <a:r>
              <a:rPr lang="en-US" dirty="0"/>
              <a:t>since = </a:t>
            </a:r>
            <a:r>
              <a:rPr lang="en-US" dirty="0" smtClean="0"/>
              <a:t>null</a:t>
            </a:r>
            <a:endParaRPr lang="en-US" dirty="0"/>
          </a:p>
          <a:p>
            <a:pPr marL="514100" indent="-514100">
              <a:buFont typeface="+mj-lt"/>
              <a:buAutoNum type="alphaUcPeriod"/>
            </a:pPr>
            <a:r>
              <a:rPr lang="en-US" dirty="0" err="1"/>
              <a:t>forRemoval</a:t>
            </a:r>
            <a:r>
              <a:rPr lang="en-US" dirty="0"/>
              <a:t> = false, since = </a:t>
            </a:r>
            <a:r>
              <a:rPr lang="en-US" dirty="0" smtClean="0"/>
              <a:t>1.9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 err="1" smtClean="0"/>
              <a:t>forRemoval</a:t>
            </a:r>
            <a:r>
              <a:rPr lang="en-US" dirty="0" smtClean="0"/>
              <a:t> </a:t>
            </a:r>
            <a:r>
              <a:rPr lang="en-US" dirty="0"/>
              <a:t>= </a:t>
            </a:r>
            <a:r>
              <a:rPr lang="en-US" dirty="0" smtClean="0"/>
              <a:t>true, </a:t>
            </a:r>
            <a:r>
              <a:rPr lang="en-US" dirty="0"/>
              <a:t>since = </a:t>
            </a:r>
            <a:r>
              <a:rPr lang="en-US" dirty="0" smtClean="0"/>
              <a:t>1.9</a:t>
            </a:r>
            <a:endParaRPr lang="en-US" dirty="0"/>
          </a:p>
          <a:p>
            <a:pPr marL="0" indent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105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50217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85750"/>
            <a:ext cx="7569200" cy="852488"/>
          </a:xfrm>
        </p:spPr>
        <p:txBody>
          <a:bodyPr/>
          <a:lstStyle/>
          <a:p>
            <a:r>
              <a:rPr lang="en-US" dirty="0" smtClean="0"/>
              <a:t>Lab &amp; Break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106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5" y="1047750"/>
            <a:ext cx="7504113" cy="3200400"/>
          </a:xfrm>
        </p:spPr>
        <p:txBody>
          <a:bodyPr/>
          <a:lstStyle/>
          <a:p>
            <a:pPr marL="0" indent="0" algn="ctr"/>
            <a:r>
              <a:rPr lang="en-US" dirty="0" smtClean="0"/>
              <a:t>See handout</a:t>
            </a:r>
          </a:p>
          <a:p>
            <a:pPr marL="514100" indent="-514100" algn="ctr">
              <a:buFont typeface="+mj-lt"/>
              <a:buAutoNum type="arabicPeriod"/>
            </a:pP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1581150"/>
            <a:ext cx="2647950" cy="26479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7800" y="1657350"/>
            <a:ext cx="2495550" cy="249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0544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Module 5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6977" indent="-456977">
              <a:buFont typeface="Arial"/>
              <a:buChar char="•"/>
            </a:pPr>
            <a:r>
              <a:rPr lang="en-US" dirty="0" smtClean="0"/>
              <a:t>Review lab</a:t>
            </a:r>
          </a:p>
          <a:p>
            <a:pPr marL="456977" indent="-456977">
              <a:buFont typeface="Arial"/>
              <a:buChar char="•"/>
            </a:pPr>
            <a:r>
              <a:rPr lang="en-US" dirty="0" smtClean="0"/>
              <a:t>Streams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107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00311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 lab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100" indent="-514100">
              <a:buFont typeface="+mj-lt"/>
              <a:buAutoNum type="arabicPeriod"/>
            </a:pPr>
            <a:r>
              <a:rPr lang="en-US" dirty="0" smtClean="0"/>
              <a:t>What error did you get running </a:t>
            </a:r>
            <a:r>
              <a:rPr lang="en-US" dirty="0" err="1" smtClean="0"/>
              <a:t>MathUtils</a:t>
            </a:r>
            <a:r>
              <a:rPr lang="en-US" dirty="0" smtClean="0"/>
              <a:t>?</a:t>
            </a:r>
          </a:p>
          <a:p>
            <a:pPr marL="514100" indent="-514100">
              <a:buFont typeface="+mj-lt"/>
              <a:buAutoNum type="arabicPeriod"/>
            </a:pPr>
            <a:r>
              <a:rPr lang="en-US" dirty="0" smtClean="0"/>
              <a:t>What error did you get running </a:t>
            </a:r>
            <a:r>
              <a:rPr lang="en-US" dirty="0" err="1" smtClean="0"/>
              <a:t>JavaDemo</a:t>
            </a:r>
            <a:r>
              <a:rPr lang="en-US" dirty="0" smtClean="0"/>
              <a:t>?</a:t>
            </a:r>
          </a:p>
          <a:p>
            <a:pPr marL="514100" indent="-514100">
              <a:buFont typeface="+mj-lt"/>
              <a:buAutoNum type="arabicPeriod"/>
            </a:pPr>
            <a:r>
              <a:rPr lang="en-US" dirty="0" smtClean="0"/>
              <a:t>What did you think of </a:t>
            </a:r>
            <a:r>
              <a:rPr lang="en-US" dirty="0" err="1" smtClean="0"/>
              <a:t>JShell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108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3290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Streams - </a:t>
            </a:r>
            <a:r>
              <a:rPr lang="en-US" dirty="0" err="1" smtClean="0"/>
              <a:t>ofNullable</a:t>
            </a:r>
            <a:endParaRPr lang="en-US" dirty="0"/>
          </a:p>
        </p:txBody>
      </p:sp>
      <p:sp>
        <p:nvSpPr>
          <p:cNvPr id="68610" name="Rectangle 4"/>
          <p:cNvSpPr>
            <a:spLocks noChangeArrowheads="1"/>
          </p:cNvSpPr>
          <p:nvPr/>
        </p:nvSpPr>
        <p:spPr bwMode="auto">
          <a:xfrm>
            <a:off x="839520" y="1690378"/>
            <a:ext cx="6981120" cy="11095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4050" tIns="37025" rIns="74050" bIns="37025">
            <a:spAutoFit/>
          </a:bodyPr>
          <a:lstStyle/>
          <a:p>
            <a:r>
              <a:rPr lang="en-US" sz="2400">
                <a:solidFill>
                  <a:srgbClr val="000000"/>
                </a:solidFill>
              </a:rPr>
              <a:t>stream = dubiousObj == null</a:t>
            </a:r>
          </a:p>
          <a:p>
            <a:r>
              <a:rPr lang="en-US" sz="2400">
                <a:solidFill>
                  <a:srgbClr val="000000"/>
                </a:solidFill>
              </a:rPr>
              <a:t>   ? Stream.empty() </a:t>
            </a:r>
          </a:p>
          <a:p>
            <a:r>
              <a:rPr lang="en-US" sz="2400">
                <a:solidFill>
                  <a:srgbClr val="000000"/>
                </a:solidFill>
              </a:rPr>
              <a:t>   :  Stream.of(dubiousObj); 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116000" y="3504969"/>
            <a:ext cx="6981120" cy="4225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4050" tIns="37025" rIns="74050" bIns="37025">
            <a:spAutoFit/>
          </a:bodyPr>
          <a:lstStyle/>
          <a:p>
            <a:r>
              <a:rPr lang="en-US" sz="2400">
                <a:solidFill>
                  <a:srgbClr val="000000"/>
                </a:solidFill>
              </a:rPr>
              <a:t>stream = Stream.ofNullable(dubiousObj); </a:t>
            </a:r>
          </a:p>
        </p:txBody>
      </p:sp>
      <p:sp>
        <p:nvSpPr>
          <p:cNvPr id="7" name="Down Arrow 6"/>
          <p:cNvSpPr/>
          <p:nvPr/>
        </p:nvSpPr>
        <p:spPr bwMode="auto">
          <a:xfrm>
            <a:off x="3604320" y="2779133"/>
            <a:ext cx="1175040" cy="673991"/>
          </a:xfrm>
          <a:prstGeom prst="downArrow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74050" tIns="37025" rIns="74050" bIns="37025"/>
          <a:lstStyle/>
          <a:p>
            <a:pPr>
              <a:defRPr/>
            </a:pPr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5486400" y="1352551"/>
            <a:ext cx="2590800" cy="639577"/>
          </a:xfrm>
          <a:prstGeom prst="rect">
            <a:avLst/>
          </a:prstGeom>
          <a:noFill/>
        </p:spPr>
        <p:txBody>
          <a:bodyPr wrap="square" lIns="91431" tIns="45716" rIns="91431" bIns="45716" rtlCol="0">
            <a:spAutoFit/>
          </a:bodyPr>
          <a:lstStyle/>
          <a:p>
            <a:r>
              <a:rPr lang="en-US" dirty="0" err="1" smtClean="0">
                <a:solidFill>
                  <a:srgbClr val="000000"/>
                </a:solidFill>
              </a:rPr>
              <a:t>Optional.ofNullable</a:t>
            </a:r>
            <a:r>
              <a:rPr lang="en-US" dirty="0" smtClean="0">
                <a:solidFill>
                  <a:srgbClr val="000000"/>
                </a:solidFill>
              </a:rPr>
              <a:t>() existed since Java 8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66644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 History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1352555"/>
            <a:ext cx="5194300" cy="260632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010400" y="742954"/>
            <a:ext cx="1524000" cy="367622"/>
          </a:xfrm>
          <a:prstGeom prst="rect">
            <a:avLst/>
          </a:prstGeom>
          <a:noFill/>
        </p:spPr>
        <p:txBody>
          <a:bodyPr wrap="square" lIns="91395" tIns="45699" rIns="91395" bIns="45699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+ upgrade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835847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Streams - iterate</a:t>
            </a:r>
            <a:endParaRPr lang="en-US" dirty="0"/>
          </a:p>
        </p:txBody>
      </p:sp>
      <p:sp>
        <p:nvSpPr>
          <p:cNvPr id="66562" name="Rectangle 4"/>
          <p:cNvSpPr>
            <a:spLocks noChangeArrowheads="1"/>
          </p:cNvSpPr>
          <p:nvPr/>
        </p:nvSpPr>
        <p:spPr bwMode="auto">
          <a:xfrm>
            <a:off x="839520" y="1690378"/>
            <a:ext cx="6981120" cy="11095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4050" tIns="37025" rIns="74050" bIns="37025">
            <a:spAutoFit/>
          </a:bodyPr>
          <a:lstStyle/>
          <a:p>
            <a:r>
              <a:rPr lang="en-US" sz="2400">
                <a:solidFill>
                  <a:srgbClr val="000000"/>
                </a:solidFill>
              </a:rPr>
              <a:t>Stream.iterate(10, i-&gt; i-1)</a:t>
            </a:r>
          </a:p>
          <a:p>
            <a:r>
              <a:rPr lang="de-DE" sz="2400">
                <a:solidFill>
                  <a:srgbClr val="000000"/>
                </a:solidFill>
              </a:rPr>
              <a:t>          .limit(10)</a:t>
            </a:r>
          </a:p>
          <a:p>
            <a:r>
              <a:rPr lang="de-DE" sz="2400">
                <a:solidFill>
                  <a:srgbClr val="000000"/>
                </a:solidFill>
              </a:rPr>
              <a:t>          .forEach(System.out::println);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116000" y="3504970"/>
            <a:ext cx="6981120" cy="766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4050" tIns="37025" rIns="74050" bIns="37025">
            <a:spAutoFit/>
          </a:bodyPr>
          <a:lstStyle/>
          <a:p>
            <a:r>
              <a:rPr lang="pl-PL" sz="2400">
                <a:solidFill>
                  <a:srgbClr val="000000"/>
                </a:solidFill>
              </a:rPr>
              <a:t>Stream.iterate(10, i-&gt; i&gt;0, i-&gt; i-1)</a:t>
            </a:r>
          </a:p>
          <a:p>
            <a:r>
              <a:rPr lang="pl-PL" sz="2400">
                <a:solidFill>
                  <a:srgbClr val="000000"/>
                </a:solidFill>
              </a:rPr>
              <a:t>          .forEach(System.out::println);</a:t>
            </a: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7" name="Down Arrow 6"/>
          <p:cNvSpPr/>
          <p:nvPr/>
        </p:nvSpPr>
        <p:spPr bwMode="auto">
          <a:xfrm>
            <a:off x="3604320" y="2779133"/>
            <a:ext cx="1175040" cy="673991"/>
          </a:xfrm>
          <a:prstGeom prst="downArrow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74050" tIns="37025" rIns="74050" bIns="37025"/>
          <a:lstStyle/>
          <a:p>
            <a:pPr>
              <a:defRPr/>
            </a:pPr>
            <a:endParaRPr lang="en-US"/>
          </a:p>
        </p:txBody>
      </p:sp>
      <p:sp>
        <p:nvSpPr>
          <p:cNvPr id="66565" name="Rectangle 7"/>
          <p:cNvSpPr>
            <a:spLocks noChangeArrowheads="1"/>
          </p:cNvSpPr>
          <p:nvPr/>
        </p:nvSpPr>
        <p:spPr bwMode="auto">
          <a:xfrm>
            <a:off x="1599840" y="2053296"/>
            <a:ext cx="2073600" cy="366054"/>
          </a:xfrm>
          <a:prstGeom prst="rect">
            <a:avLst/>
          </a:prstGeom>
          <a:solidFill>
            <a:srgbClr val="00B8FF">
              <a:alpha val="0"/>
            </a:srgbClr>
          </a:solidFill>
          <a:ln w="19050">
            <a:solidFill>
              <a:srgbClr val="FF0000"/>
            </a:solidFill>
            <a:round/>
            <a:headEnd/>
            <a:tailEnd/>
          </a:ln>
        </p:spPr>
        <p:txBody>
          <a:bodyPr lIns="74050" tIns="37025" rIns="74050" bIns="37025"/>
          <a:lstStyle/>
          <a:p>
            <a:endParaRPr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3657600" y="3562350"/>
            <a:ext cx="2133601" cy="304800"/>
          </a:xfrm>
          <a:prstGeom prst="rect">
            <a:avLst/>
          </a:prstGeom>
          <a:solidFill>
            <a:srgbClr val="00B8FF">
              <a:alpha val="0"/>
            </a:srgbClr>
          </a:solidFill>
          <a:ln w="19050">
            <a:solidFill>
              <a:srgbClr val="FF0000"/>
            </a:solidFill>
            <a:round/>
            <a:headEnd/>
            <a:tailEnd/>
          </a:ln>
        </p:spPr>
        <p:txBody>
          <a:bodyPr lIns="74050" tIns="37025" rIns="74050" bIns="37025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603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9" grpId="0" animBg="1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Streams - </a:t>
            </a:r>
            <a:r>
              <a:rPr lang="en-US" dirty="0" err="1" smtClean="0"/>
              <a:t>takeWhile</a:t>
            </a:r>
            <a:endParaRPr lang="en-US" dirty="0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977760" y="1534842"/>
            <a:ext cx="7188480" cy="1023289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74050" tIns="37025" rIns="74050" bIns="37025">
            <a:spAutoFit/>
          </a:bodyPr>
          <a:lstStyle/>
          <a:p>
            <a:r>
              <a:rPr lang="en-US" sz="2200" dirty="0" err="1">
                <a:solidFill>
                  <a:srgbClr val="000000"/>
                </a:solidFill>
              </a:rPr>
              <a:t>Stream.iterate</a:t>
            </a:r>
            <a:r>
              <a:rPr lang="en-US" sz="2200" dirty="0">
                <a:solidFill>
                  <a:srgbClr val="000000"/>
                </a:solidFill>
              </a:rPr>
              <a:t>(1, </a:t>
            </a:r>
            <a:r>
              <a:rPr lang="en-US" sz="2200" dirty="0" err="1">
                <a:solidFill>
                  <a:srgbClr val="000000"/>
                </a:solidFill>
              </a:rPr>
              <a:t>i</a:t>
            </a:r>
            <a:r>
              <a:rPr lang="en-US" sz="2200" dirty="0">
                <a:solidFill>
                  <a:srgbClr val="000000"/>
                </a:solidFill>
              </a:rPr>
              <a:t>-&gt; </a:t>
            </a:r>
            <a:r>
              <a:rPr lang="en-US" sz="2200" dirty="0" err="1">
                <a:solidFill>
                  <a:srgbClr val="000000"/>
                </a:solidFill>
              </a:rPr>
              <a:t>i</a:t>
            </a:r>
            <a:r>
              <a:rPr lang="en-US" sz="2200" dirty="0">
                <a:solidFill>
                  <a:srgbClr val="000000"/>
                </a:solidFill>
              </a:rPr>
              <a:t>&lt; 10, </a:t>
            </a:r>
            <a:r>
              <a:rPr lang="en-US" sz="2200" dirty="0" err="1">
                <a:solidFill>
                  <a:srgbClr val="000000"/>
                </a:solidFill>
              </a:rPr>
              <a:t>i</a:t>
            </a:r>
            <a:r>
              <a:rPr lang="en-US" sz="2200" dirty="0">
                <a:solidFill>
                  <a:srgbClr val="000000"/>
                </a:solidFill>
              </a:rPr>
              <a:t>-&gt; </a:t>
            </a:r>
            <a:r>
              <a:rPr lang="en-US" sz="2200" dirty="0" err="1">
                <a:solidFill>
                  <a:srgbClr val="000000"/>
                </a:solidFill>
              </a:rPr>
              <a:t>i</a:t>
            </a:r>
            <a:r>
              <a:rPr lang="en-US" sz="2200" dirty="0">
                <a:solidFill>
                  <a:srgbClr val="000000"/>
                </a:solidFill>
              </a:rPr>
              <a:t> + 1)</a:t>
            </a:r>
          </a:p>
          <a:p>
            <a:r>
              <a:rPr lang="en-US" sz="2200" dirty="0">
                <a:solidFill>
                  <a:srgbClr val="000000"/>
                </a:solidFill>
              </a:rPr>
              <a:t>      .</a:t>
            </a:r>
            <a:r>
              <a:rPr lang="en-US" sz="2200" dirty="0" err="1">
                <a:solidFill>
                  <a:srgbClr val="000000"/>
                </a:solidFill>
              </a:rPr>
              <a:t>takeWhile</a:t>
            </a:r>
            <a:r>
              <a:rPr lang="en-US" sz="2200" dirty="0">
                <a:solidFill>
                  <a:srgbClr val="000000"/>
                </a:solidFill>
              </a:rPr>
              <a:t>(</a:t>
            </a:r>
            <a:r>
              <a:rPr lang="en-US" sz="2200" dirty="0" err="1">
                <a:solidFill>
                  <a:srgbClr val="000000"/>
                </a:solidFill>
              </a:rPr>
              <a:t>i</a:t>
            </a:r>
            <a:r>
              <a:rPr lang="en-US" sz="2200" dirty="0">
                <a:solidFill>
                  <a:srgbClr val="000000"/>
                </a:solidFill>
              </a:rPr>
              <a:t> -&gt; </a:t>
            </a:r>
            <a:r>
              <a:rPr lang="en-US" sz="2200" dirty="0" err="1">
                <a:solidFill>
                  <a:srgbClr val="000000"/>
                </a:solidFill>
              </a:rPr>
              <a:t>i</a:t>
            </a:r>
            <a:r>
              <a:rPr lang="en-US" sz="2200" dirty="0">
                <a:solidFill>
                  <a:srgbClr val="000000"/>
                </a:solidFill>
              </a:rPr>
              <a:t> &lt; 5)</a:t>
            </a:r>
          </a:p>
          <a:p>
            <a:r>
              <a:rPr lang="en-US" sz="2200" dirty="0">
                <a:solidFill>
                  <a:srgbClr val="000000"/>
                </a:solidFill>
              </a:rPr>
              <a:t>      .</a:t>
            </a:r>
            <a:r>
              <a:rPr lang="en-US" sz="2200" dirty="0" err="1">
                <a:solidFill>
                  <a:srgbClr val="000000"/>
                </a:solidFill>
              </a:rPr>
              <a:t>forEach</a:t>
            </a:r>
            <a:r>
              <a:rPr lang="en-US" sz="2200" dirty="0">
                <a:solidFill>
                  <a:srgbClr val="000000"/>
                </a:solidFill>
              </a:rPr>
              <a:t>(</a:t>
            </a:r>
            <a:r>
              <a:rPr lang="en-US" sz="2200" dirty="0" err="1">
                <a:solidFill>
                  <a:srgbClr val="000000"/>
                </a:solidFill>
              </a:rPr>
              <a:t>System.out</a:t>
            </a:r>
            <a:r>
              <a:rPr lang="en-US" sz="2200" dirty="0">
                <a:solidFill>
                  <a:srgbClr val="000000"/>
                </a:solidFill>
              </a:rPr>
              <a:t>::</a:t>
            </a:r>
            <a:r>
              <a:rPr lang="en-US" sz="2200" dirty="0" err="1">
                <a:solidFill>
                  <a:srgbClr val="000000"/>
                </a:solidFill>
              </a:rPr>
              <a:t>println</a:t>
            </a:r>
            <a:r>
              <a:rPr lang="en-US" sz="2200" dirty="0">
                <a:solidFill>
                  <a:srgbClr val="000000"/>
                </a:solidFill>
              </a:rPr>
              <a:t>);</a:t>
            </a: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990600" y="3638550"/>
            <a:ext cx="6359040" cy="622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4050" tIns="37025" rIns="74050" bIns="37025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Assumes ordered stream. Takes all elements until one doesn’t match. So prints the numbers 1-4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7744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Streams - </a:t>
            </a:r>
            <a:r>
              <a:rPr lang="en-US" dirty="0" err="1" smtClean="0"/>
              <a:t>takeWhile</a:t>
            </a:r>
            <a:endParaRPr lang="en-US" dirty="0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977760" y="1534842"/>
            <a:ext cx="7188480" cy="2483441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74050" tIns="37025" rIns="74050" bIns="37025">
            <a:spAutoFit/>
          </a:bodyPr>
          <a:lstStyle/>
          <a:p>
            <a:r>
              <a:rPr lang="en-US" sz="2400" dirty="0" err="1">
                <a:solidFill>
                  <a:srgbClr val="000000"/>
                </a:solidFill>
              </a:rPr>
              <a:t>Stream.iterate</a:t>
            </a:r>
            <a:r>
              <a:rPr lang="en-US" sz="2400" dirty="0" smtClean="0">
                <a:solidFill>
                  <a:srgbClr val="000000"/>
                </a:solidFill>
              </a:rPr>
              <a:t>(</a:t>
            </a:r>
          </a:p>
          <a:p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dirty="0" smtClean="0">
                <a:solidFill>
                  <a:srgbClr val="000000"/>
                </a:solidFill>
              </a:rPr>
              <a:t>     new </a:t>
            </a:r>
            <a:r>
              <a:rPr lang="en-US" sz="2400" dirty="0" err="1">
                <a:solidFill>
                  <a:srgbClr val="000000"/>
                </a:solidFill>
              </a:rPr>
              <a:t>SimpleEntry</a:t>
            </a:r>
            <a:r>
              <a:rPr lang="en-US" sz="2400" dirty="0">
                <a:solidFill>
                  <a:srgbClr val="000000"/>
                </a:solidFill>
              </a:rPr>
              <a:t>&lt;Integer, Integer&gt;(1,1), </a:t>
            </a:r>
          </a:p>
          <a:p>
            <a:r>
              <a:rPr lang="ro-RO" sz="2400" dirty="0">
                <a:solidFill>
                  <a:srgbClr val="000000"/>
                </a:solidFill>
              </a:rPr>
              <a:t>      e -&gt; new SimpleEntry&lt;Integer,Integer&gt;(</a:t>
            </a:r>
          </a:p>
          <a:p>
            <a:r>
              <a:rPr lang="ro-RO" sz="2400" dirty="0">
                <a:solidFill>
                  <a:srgbClr val="000000"/>
                </a:solidFill>
              </a:rPr>
              <a:t>                   e.getValue(), e.getKey()+e.getValue()))</a:t>
            </a:r>
          </a:p>
          <a:p>
            <a:r>
              <a:rPr lang="de-DE" sz="2400" dirty="0">
                <a:solidFill>
                  <a:srgbClr val="000000"/>
                </a:solidFill>
              </a:rPr>
              <a:t>      .</a:t>
            </a:r>
            <a:r>
              <a:rPr lang="de-DE" sz="2400" dirty="0" err="1">
                <a:solidFill>
                  <a:srgbClr val="000000"/>
                </a:solidFill>
              </a:rPr>
              <a:t>map</a:t>
            </a:r>
            <a:r>
              <a:rPr lang="de-DE" sz="2400" dirty="0">
                <a:solidFill>
                  <a:srgbClr val="000000"/>
                </a:solidFill>
              </a:rPr>
              <a:t>(Entry::</a:t>
            </a:r>
            <a:r>
              <a:rPr lang="de-DE" sz="2400" dirty="0" err="1">
                <a:solidFill>
                  <a:srgbClr val="000000"/>
                </a:solidFill>
              </a:rPr>
              <a:t>getValue</a:t>
            </a:r>
            <a:r>
              <a:rPr lang="de-DE" sz="2400" dirty="0">
                <a:solidFill>
                  <a:srgbClr val="000000"/>
                </a:solidFill>
              </a:rPr>
              <a:t>)</a:t>
            </a:r>
          </a:p>
          <a:p>
            <a:r>
              <a:rPr lang="en-US" sz="2400" dirty="0">
                <a:solidFill>
                  <a:srgbClr val="000000"/>
                </a:solidFill>
              </a:rPr>
              <a:t>      .</a:t>
            </a:r>
            <a:r>
              <a:rPr lang="en-US" sz="2400" dirty="0" err="1">
                <a:solidFill>
                  <a:srgbClr val="000000"/>
                </a:solidFill>
              </a:rPr>
              <a:t>takeWhile</a:t>
            </a:r>
            <a:r>
              <a:rPr lang="en-US" sz="2400" dirty="0">
                <a:solidFill>
                  <a:srgbClr val="000000"/>
                </a:solidFill>
              </a:rPr>
              <a:t>(n -&gt; n &lt; 30)</a:t>
            </a:r>
          </a:p>
          <a:p>
            <a:r>
              <a:rPr lang="en-US" sz="2400" dirty="0">
                <a:solidFill>
                  <a:srgbClr val="000000"/>
                </a:solidFill>
              </a:rPr>
              <a:t>      .</a:t>
            </a:r>
            <a:r>
              <a:rPr lang="en-US" sz="2400" dirty="0" err="1">
                <a:solidFill>
                  <a:srgbClr val="000000"/>
                </a:solidFill>
              </a:rPr>
              <a:t>forEach</a:t>
            </a:r>
            <a:r>
              <a:rPr lang="en-US" sz="2400" dirty="0">
                <a:solidFill>
                  <a:srgbClr val="000000"/>
                </a:solidFill>
              </a:rPr>
              <a:t>(</a:t>
            </a:r>
            <a:r>
              <a:rPr lang="en-US" sz="2400" dirty="0" err="1">
                <a:solidFill>
                  <a:srgbClr val="000000"/>
                </a:solidFill>
              </a:rPr>
              <a:t>System.out</a:t>
            </a:r>
            <a:r>
              <a:rPr lang="en-US" sz="2400" dirty="0">
                <a:solidFill>
                  <a:srgbClr val="000000"/>
                </a:solidFill>
              </a:rPr>
              <a:t>::</a:t>
            </a:r>
            <a:r>
              <a:rPr lang="en-US" sz="2400" dirty="0" err="1">
                <a:solidFill>
                  <a:srgbClr val="000000"/>
                </a:solidFill>
              </a:rPr>
              <a:t>println</a:t>
            </a:r>
            <a:r>
              <a:rPr lang="en-US" sz="2400" dirty="0">
                <a:solidFill>
                  <a:srgbClr val="000000"/>
                </a:solidFill>
              </a:rPr>
              <a:t>);</a:t>
            </a:r>
          </a:p>
        </p:txBody>
      </p:sp>
      <p:sp>
        <p:nvSpPr>
          <p:cNvPr id="62467" name="TextBox 5"/>
          <p:cNvSpPr txBox="1">
            <a:spLocks noChangeArrowheads="1"/>
          </p:cNvSpPr>
          <p:nvPr/>
        </p:nvSpPr>
        <p:spPr bwMode="auto">
          <a:xfrm>
            <a:off x="1046880" y="1223770"/>
            <a:ext cx="6359040" cy="350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4050" tIns="37025" rIns="74050" bIns="37025">
            <a:spAutoFit/>
          </a:bodyPr>
          <a:lstStyle/>
          <a:p>
            <a:r>
              <a:rPr lang="en-US">
                <a:solidFill>
                  <a:srgbClr val="000000"/>
                </a:solidFill>
              </a:rPr>
              <a:t>How print all Fibonacci #s less than 30?</a:t>
            </a:r>
          </a:p>
        </p:txBody>
      </p:sp>
    </p:spTree>
    <p:extLst>
      <p:ext uri="{BB962C8B-B14F-4D97-AF65-F5344CB8AC3E}">
        <p14:creationId xmlns:p14="http://schemas.microsoft.com/office/powerpoint/2010/main" val="19441962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Streams - </a:t>
            </a:r>
            <a:r>
              <a:rPr lang="en-US" dirty="0" err="1" smtClean="0"/>
              <a:t>dropWhile</a:t>
            </a:r>
            <a:endParaRPr lang="en-US" dirty="0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977760" y="1534842"/>
            <a:ext cx="7188480" cy="1023289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74050" tIns="37025" rIns="74050" bIns="37025">
            <a:spAutoFit/>
          </a:bodyPr>
          <a:lstStyle/>
          <a:p>
            <a:r>
              <a:rPr lang="en-US" sz="2200" dirty="0" err="1">
                <a:solidFill>
                  <a:srgbClr val="000000"/>
                </a:solidFill>
              </a:rPr>
              <a:t>Stream.iterate</a:t>
            </a:r>
            <a:r>
              <a:rPr lang="en-US" sz="2200" dirty="0">
                <a:solidFill>
                  <a:srgbClr val="000000"/>
                </a:solidFill>
              </a:rPr>
              <a:t>(1, </a:t>
            </a:r>
            <a:r>
              <a:rPr lang="en-US" sz="2200" dirty="0" err="1">
                <a:solidFill>
                  <a:srgbClr val="000000"/>
                </a:solidFill>
              </a:rPr>
              <a:t>i</a:t>
            </a:r>
            <a:r>
              <a:rPr lang="en-US" sz="2200" dirty="0">
                <a:solidFill>
                  <a:srgbClr val="000000"/>
                </a:solidFill>
              </a:rPr>
              <a:t>-&gt; </a:t>
            </a:r>
            <a:r>
              <a:rPr lang="en-US" sz="2200" dirty="0" err="1">
                <a:solidFill>
                  <a:srgbClr val="000000"/>
                </a:solidFill>
              </a:rPr>
              <a:t>i</a:t>
            </a:r>
            <a:r>
              <a:rPr lang="en-US" sz="2200" dirty="0">
                <a:solidFill>
                  <a:srgbClr val="000000"/>
                </a:solidFill>
              </a:rPr>
              <a:t>&lt; 10, </a:t>
            </a:r>
            <a:r>
              <a:rPr lang="en-US" sz="2200" dirty="0" err="1">
                <a:solidFill>
                  <a:srgbClr val="000000"/>
                </a:solidFill>
              </a:rPr>
              <a:t>i</a:t>
            </a:r>
            <a:r>
              <a:rPr lang="en-US" sz="2200" dirty="0">
                <a:solidFill>
                  <a:srgbClr val="000000"/>
                </a:solidFill>
              </a:rPr>
              <a:t>-&gt; </a:t>
            </a:r>
            <a:r>
              <a:rPr lang="en-US" sz="2200" dirty="0" err="1">
                <a:solidFill>
                  <a:srgbClr val="000000"/>
                </a:solidFill>
              </a:rPr>
              <a:t>i</a:t>
            </a:r>
            <a:r>
              <a:rPr lang="en-US" sz="2200" dirty="0">
                <a:solidFill>
                  <a:srgbClr val="000000"/>
                </a:solidFill>
              </a:rPr>
              <a:t> + 1)</a:t>
            </a:r>
          </a:p>
          <a:p>
            <a:r>
              <a:rPr lang="en-US" sz="2200" dirty="0">
                <a:solidFill>
                  <a:srgbClr val="000000"/>
                </a:solidFill>
              </a:rPr>
              <a:t>      .</a:t>
            </a:r>
            <a:r>
              <a:rPr lang="en-US" sz="2200" dirty="0" err="1">
                <a:solidFill>
                  <a:srgbClr val="000000"/>
                </a:solidFill>
              </a:rPr>
              <a:t>dropWhile</a:t>
            </a:r>
            <a:r>
              <a:rPr lang="en-US" sz="2200" dirty="0">
                <a:solidFill>
                  <a:srgbClr val="000000"/>
                </a:solidFill>
              </a:rPr>
              <a:t>(</a:t>
            </a:r>
            <a:r>
              <a:rPr lang="en-US" sz="2200" dirty="0" err="1">
                <a:solidFill>
                  <a:srgbClr val="000000"/>
                </a:solidFill>
              </a:rPr>
              <a:t>i</a:t>
            </a:r>
            <a:r>
              <a:rPr lang="en-US" sz="2200" dirty="0">
                <a:solidFill>
                  <a:srgbClr val="000000"/>
                </a:solidFill>
              </a:rPr>
              <a:t> -&gt; </a:t>
            </a:r>
            <a:r>
              <a:rPr lang="en-US" sz="2200" dirty="0" err="1">
                <a:solidFill>
                  <a:srgbClr val="000000"/>
                </a:solidFill>
              </a:rPr>
              <a:t>i</a:t>
            </a:r>
            <a:r>
              <a:rPr lang="en-US" sz="2200" dirty="0">
                <a:solidFill>
                  <a:srgbClr val="000000"/>
                </a:solidFill>
              </a:rPr>
              <a:t> &lt; 5)</a:t>
            </a:r>
          </a:p>
          <a:p>
            <a:r>
              <a:rPr lang="en-US" sz="2200" dirty="0">
                <a:solidFill>
                  <a:srgbClr val="000000"/>
                </a:solidFill>
              </a:rPr>
              <a:t>      .</a:t>
            </a:r>
            <a:r>
              <a:rPr lang="en-US" sz="2200" dirty="0" err="1">
                <a:solidFill>
                  <a:srgbClr val="000000"/>
                </a:solidFill>
              </a:rPr>
              <a:t>forEach</a:t>
            </a:r>
            <a:r>
              <a:rPr lang="en-US" sz="2200" dirty="0">
                <a:solidFill>
                  <a:srgbClr val="000000"/>
                </a:solidFill>
              </a:rPr>
              <a:t>(</a:t>
            </a:r>
            <a:r>
              <a:rPr lang="en-US" sz="2200" dirty="0" err="1">
                <a:solidFill>
                  <a:srgbClr val="000000"/>
                </a:solidFill>
              </a:rPr>
              <a:t>System.out</a:t>
            </a:r>
            <a:r>
              <a:rPr lang="en-US" sz="2200" dirty="0">
                <a:solidFill>
                  <a:srgbClr val="000000"/>
                </a:solidFill>
              </a:rPr>
              <a:t>::</a:t>
            </a:r>
            <a:r>
              <a:rPr lang="en-US" sz="2200" dirty="0" err="1">
                <a:solidFill>
                  <a:srgbClr val="000000"/>
                </a:solidFill>
              </a:rPr>
              <a:t>println</a:t>
            </a:r>
            <a:r>
              <a:rPr lang="en-US" sz="2200" dirty="0">
                <a:solidFill>
                  <a:srgbClr val="000000"/>
                </a:solidFill>
              </a:rPr>
              <a:t>);</a:t>
            </a: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990600" y="3638550"/>
            <a:ext cx="6359040" cy="622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4050" tIns="37025" rIns="74050" bIns="37025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Assumes ordered stream. Takes all elements until one doesn’t match. So prints the numbers 5-9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92869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Streams - </a:t>
            </a:r>
            <a:r>
              <a:rPr lang="en-US" dirty="0" err="1" smtClean="0"/>
              <a:t>dropWhile</a:t>
            </a:r>
            <a:endParaRPr lang="en-US" dirty="0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977760" y="1586687"/>
            <a:ext cx="7188480" cy="1967864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74050" tIns="37025" rIns="74050" bIns="37025">
            <a:spAutoFit/>
          </a:bodyPr>
          <a:lstStyle/>
          <a:p>
            <a:r>
              <a:rPr lang="en-US" sz="2200" dirty="0" err="1">
                <a:solidFill>
                  <a:srgbClr val="000000"/>
                </a:solidFill>
              </a:rPr>
              <a:t>Stream.iterate</a:t>
            </a:r>
            <a:r>
              <a:rPr lang="en-US" sz="2200" dirty="0">
                <a:solidFill>
                  <a:srgbClr val="000000"/>
                </a:solidFill>
              </a:rPr>
              <a:t>(new </a:t>
            </a:r>
            <a:r>
              <a:rPr lang="en-US" sz="2200" dirty="0" err="1">
                <a:solidFill>
                  <a:srgbClr val="000000"/>
                </a:solidFill>
              </a:rPr>
              <a:t>SimpleEntry</a:t>
            </a:r>
            <a:r>
              <a:rPr lang="en-US" sz="2200" dirty="0">
                <a:solidFill>
                  <a:srgbClr val="000000"/>
                </a:solidFill>
              </a:rPr>
              <a:t>&lt;Integer, Integer&gt;(1,1), </a:t>
            </a:r>
          </a:p>
          <a:p>
            <a:r>
              <a:rPr lang="ro-RO" sz="2200" dirty="0">
                <a:solidFill>
                  <a:srgbClr val="000000"/>
                </a:solidFill>
              </a:rPr>
              <a:t>    e -&gt; new SimpleEntry&lt;Integer, Integer&gt;(</a:t>
            </a:r>
          </a:p>
          <a:p>
            <a:r>
              <a:rPr lang="ro-RO" sz="2200" dirty="0">
                <a:solidFill>
                  <a:srgbClr val="000000"/>
                </a:solidFill>
              </a:rPr>
              <a:t>                   e.getValue(), e.getKey()+e.getValue()))</a:t>
            </a:r>
          </a:p>
          <a:p>
            <a:r>
              <a:rPr lang="de-DE" sz="2200" dirty="0">
                <a:solidFill>
                  <a:srgbClr val="000000"/>
                </a:solidFill>
              </a:rPr>
              <a:t>    .</a:t>
            </a:r>
            <a:r>
              <a:rPr lang="de-DE" sz="2200" dirty="0" err="1">
                <a:solidFill>
                  <a:srgbClr val="000000"/>
                </a:solidFill>
              </a:rPr>
              <a:t>map</a:t>
            </a:r>
            <a:r>
              <a:rPr lang="de-DE" sz="2200" dirty="0">
                <a:solidFill>
                  <a:srgbClr val="000000"/>
                </a:solidFill>
              </a:rPr>
              <a:t>(Entry::</a:t>
            </a:r>
            <a:r>
              <a:rPr lang="de-DE" sz="2200" dirty="0" err="1">
                <a:solidFill>
                  <a:srgbClr val="000000"/>
                </a:solidFill>
              </a:rPr>
              <a:t>getValue</a:t>
            </a:r>
            <a:r>
              <a:rPr lang="de-DE" sz="2200" dirty="0">
                <a:solidFill>
                  <a:srgbClr val="000000"/>
                </a:solidFill>
              </a:rPr>
              <a:t>)</a:t>
            </a:r>
          </a:p>
          <a:p>
            <a:r>
              <a:rPr lang="en-US" sz="2200" dirty="0">
                <a:solidFill>
                  <a:srgbClr val="000000"/>
                </a:solidFill>
              </a:rPr>
              <a:t>    .</a:t>
            </a:r>
            <a:r>
              <a:rPr lang="en-US" sz="2200" dirty="0" err="1">
                <a:solidFill>
                  <a:srgbClr val="000000"/>
                </a:solidFill>
              </a:rPr>
              <a:t>dropWhile</a:t>
            </a:r>
            <a:r>
              <a:rPr lang="en-US" sz="2200" dirty="0">
                <a:solidFill>
                  <a:srgbClr val="000000"/>
                </a:solidFill>
              </a:rPr>
              <a:t>(n -&gt; n &lt; 30)</a:t>
            </a:r>
          </a:p>
          <a:p>
            <a:r>
              <a:rPr lang="en-US" sz="2200" dirty="0">
                <a:solidFill>
                  <a:srgbClr val="000000"/>
                </a:solidFill>
              </a:rPr>
              <a:t>    .</a:t>
            </a:r>
            <a:r>
              <a:rPr lang="en-US" sz="2200" dirty="0" err="1">
                <a:solidFill>
                  <a:srgbClr val="000000"/>
                </a:solidFill>
              </a:rPr>
              <a:t>forEach</a:t>
            </a:r>
            <a:r>
              <a:rPr lang="en-US" sz="2200" dirty="0">
                <a:solidFill>
                  <a:srgbClr val="000000"/>
                </a:solidFill>
              </a:rPr>
              <a:t>(</a:t>
            </a:r>
            <a:r>
              <a:rPr lang="en-US" sz="2200" dirty="0" err="1">
                <a:solidFill>
                  <a:srgbClr val="000000"/>
                </a:solidFill>
              </a:rPr>
              <a:t>System.out</a:t>
            </a:r>
            <a:r>
              <a:rPr lang="en-US" sz="2200" dirty="0">
                <a:solidFill>
                  <a:srgbClr val="000000"/>
                </a:solidFill>
              </a:rPr>
              <a:t>::</a:t>
            </a:r>
            <a:r>
              <a:rPr lang="en-US" sz="2200" dirty="0" err="1">
                <a:solidFill>
                  <a:srgbClr val="000000"/>
                </a:solidFill>
              </a:rPr>
              <a:t>println</a:t>
            </a:r>
            <a:r>
              <a:rPr lang="en-US" sz="2200" dirty="0">
                <a:solidFill>
                  <a:srgbClr val="000000"/>
                </a:solidFill>
              </a:rPr>
              <a:t>);</a:t>
            </a: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990600" y="3638550"/>
            <a:ext cx="6359040" cy="622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4050" tIns="37025" rIns="74050" bIns="37025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Note: This doesn’t work. </a:t>
            </a:r>
            <a:r>
              <a:rPr lang="en-US" dirty="0" err="1">
                <a:solidFill>
                  <a:srgbClr val="000000"/>
                </a:solidFill>
              </a:rPr>
              <a:t>takeWhile</a:t>
            </a:r>
            <a:r>
              <a:rPr lang="en-US" dirty="0">
                <a:solidFill>
                  <a:srgbClr val="000000"/>
                </a:solidFill>
              </a:rPr>
              <a:t> and </a:t>
            </a:r>
            <a:r>
              <a:rPr lang="en-US" dirty="0" err="1">
                <a:solidFill>
                  <a:srgbClr val="000000"/>
                </a:solidFill>
              </a:rPr>
              <a:t>dropWhile</a:t>
            </a:r>
            <a:r>
              <a:rPr lang="en-US" dirty="0">
                <a:solidFill>
                  <a:srgbClr val="000000"/>
                </a:solidFill>
              </a:rPr>
              <a:t> aren’t always opposites. </a:t>
            </a:r>
          </a:p>
        </p:txBody>
      </p:sp>
    </p:spTree>
    <p:extLst>
      <p:ext uri="{BB962C8B-B14F-4D97-AF65-F5344CB8AC3E}">
        <p14:creationId xmlns:p14="http://schemas.microsoft.com/office/powerpoint/2010/main" val="31192210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85750"/>
            <a:ext cx="7569200" cy="852488"/>
          </a:xfrm>
        </p:spPr>
        <p:txBody>
          <a:bodyPr/>
          <a:lstStyle/>
          <a:p>
            <a:r>
              <a:rPr lang="en-US" dirty="0"/>
              <a:t>Module 5</a:t>
            </a:r>
            <a:r>
              <a:rPr lang="en-US" dirty="0" smtClean="0"/>
              <a:t> </a:t>
            </a:r>
            <a:r>
              <a:rPr lang="mr-IN" dirty="0"/>
              <a:t>–</a:t>
            </a:r>
            <a:r>
              <a:rPr lang="en-US" dirty="0"/>
              <a:t> Question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5" y="1123950"/>
            <a:ext cx="7504113" cy="2933700"/>
          </a:xfrm>
        </p:spPr>
        <p:txBody>
          <a:bodyPr/>
          <a:lstStyle/>
          <a:p>
            <a:r>
              <a:rPr lang="en-US" dirty="0" smtClean="0"/>
              <a:t>What does the following output?</a:t>
            </a:r>
          </a:p>
          <a:p>
            <a:r>
              <a:rPr lang="en-US" sz="2200" dirty="0">
                <a:latin typeface="Courier"/>
                <a:cs typeface="Courier"/>
              </a:rPr>
              <a:t>long count = Stream</a:t>
            </a:r>
          </a:p>
          <a:p>
            <a:r>
              <a:rPr lang="en-US" sz="2200" dirty="0">
                <a:latin typeface="Courier"/>
                <a:cs typeface="Courier"/>
              </a:rPr>
              <a:t>  .iterate(1; </a:t>
            </a:r>
            <a:r>
              <a:rPr lang="en-US" sz="2200" dirty="0" err="1">
                <a:latin typeface="Courier"/>
                <a:cs typeface="Courier"/>
              </a:rPr>
              <a:t>i</a:t>
            </a:r>
            <a:r>
              <a:rPr lang="en-US" sz="2200" dirty="0">
                <a:latin typeface="Courier"/>
                <a:cs typeface="Courier"/>
              </a:rPr>
              <a:t>-&gt; </a:t>
            </a:r>
            <a:r>
              <a:rPr lang="en-US" sz="2200" dirty="0" err="1">
                <a:latin typeface="Courier"/>
                <a:cs typeface="Courier"/>
              </a:rPr>
              <a:t>i</a:t>
            </a:r>
            <a:r>
              <a:rPr lang="en-US" sz="2200" dirty="0">
                <a:latin typeface="Courier"/>
                <a:cs typeface="Courier"/>
              </a:rPr>
              <a:t>&lt; 10; </a:t>
            </a:r>
            <a:r>
              <a:rPr lang="en-US" sz="2200" dirty="0" err="1">
                <a:latin typeface="Courier"/>
                <a:cs typeface="Courier"/>
              </a:rPr>
              <a:t>i</a:t>
            </a:r>
            <a:r>
              <a:rPr lang="en-US" sz="2200" dirty="0">
                <a:latin typeface="Courier"/>
                <a:cs typeface="Courier"/>
              </a:rPr>
              <a:t>-&gt; i+2).count();</a:t>
            </a:r>
          </a:p>
          <a:p>
            <a:r>
              <a:rPr lang="en-US" sz="2200" dirty="0" err="1">
                <a:latin typeface="Courier"/>
                <a:cs typeface="Courier"/>
              </a:rPr>
              <a:t>System.out.println</a:t>
            </a:r>
            <a:r>
              <a:rPr lang="en-US" sz="2200" dirty="0">
                <a:latin typeface="Courier"/>
                <a:cs typeface="Courier"/>
              </a:rPr>
              <a:t>(count);</a:t>
            </a:r>
            <a:endParaRPr lang="en-US" dirty="0" smtClean="0"/>
          </a:p>
          <a:p>
            <a:pPr marL="514100" indent="-514100">
              <a:buFont typeface="+mj-lt"/>
              <a:buAutoNum type="alphaUcPeriod"/>
            </a:pPr>
            <a:r>
              <a:rPr lang="en-US" dirty="0"/>
              <a:t>0</a:t>
            </a:r>
            <a:endParaRPr lang="en-US" dirty="0" smtClean="0"/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5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10</a:t>
            </a:r>
            <a:endParaRPr lang="en-US" dirty="0"/>
          </a:p>
          <a:p>
            <a:pPr marL="514100" indent="-514100">
              <a:buFont typeface="+mj-lt"/>
              <a:buAutoNum type="alphaUcPeriod"/>
            </a:pPr>
            <a:endParaRPr lang="en-US" dirty="0" smtClean="0"/>
          </a:p>
          <a:p>
            <a:pPr marL="0" indent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115</a:t>
            </a:fld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4724405" y="3105150"/>
            <a:ext cx="3276599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22729" rIns="0" bIns="0" numCol="1" anchor="t" anchorCtr="0" compatLnSpc="1">
            <a:prstTxWarp prst="textNoShape">
              <a:avLst/>
            </a:prstTxWarp>
          </a:bodyPr>
          <a:lstStyle>
            <a:lvl1pPr marL="274638" indent="-274638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150"/>
              </a:spcAft>
              <a:buClr>
                <a:srgbClr val="000000"/>
              </a:buClr>
              <a:buSzPct val="100000"/>
              <a:buFont typeface="Times New Roman" charset="0"/>
              <a:defRPr sz="2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00075" indent="-228600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925"/>
              </a:spcAft>
              <a:buClr>
                <a:srgbClr val="000000"/>
              </a:buClr>
              <a:buSzPct val="100000"/>
              <a:buFont typeface="Times New Roman" charset="0"/>
              <a:defRPr sz="23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923925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688"/>
              </a:spcAft>
              <a:buClr>
                <a:srgbClr val="000000"/>
              </a:buClr>
              <a:buSzPct val="100000"/>
              <a:buFont typeface="Times New Roman" charset="0"/>
              <a:defRPr sz="19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293813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46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663700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8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036376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2406627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2776877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147126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100" indent="-514100">
              <a:buFont typeface="+mj-lt"/>
              <a:buAutoNum type="alphaUcPeriod" startAt="4"/>
            </a:pPr>
            <a:r>
              <a:rPr lang="en-US" dirty="0" smtClean="0"/>
              <a:t>The code does not compile</a:t>
            </a:r>
          </a:p>
          <a:p>
            <a:pPr marL="514100" indent="-514100">
              <a:buFont typeface="+mj-lt"/>
              <a:buAutoNum type="alphaUcPeriod" startAt="4"/>
            </a:pPr>
            <a:r>
              <a:rPr lang="en-US" dirty="0" smtClean="0"/>
              <a:t>None of the above</a:t>
            </a:r>
          </a:p>
        </p:txBody>
      </p:sp>
    </p:spTree>
    <p:extLst>
      <p:ext uri="{BB962C8B-B14F-4D97-AF65-F5344CB8AC3E}">
        <p14:creationId xmlns:p14="http://schemas.microsoft.com/office/powerpoint/2010/main" val="20456148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85750"/>
            <a:ext cx="7569200" cy="852488"/>
          </a:xfrm>
        </p:spPr>
        <p:txBody>
          <a:bodyPr/>
          <a:lstStyle/>
          <a:p>
            <a:r>
              <a:rPr lang="en-US" dirty="0"/>
              <a:t>Module 5</a:t>
            </a:r>
            <a:r>
              <a:rPr lang="en-US" dirty="0" smtClean="0"/>
              <a:t> </a:t>
            </a:r>
            <a:r>
              <a:rPr lang="mr-IN" dirty="0"/>
              <a:t>–</a:t>
            </a:r>
            <a:r>
              <a:rPr lang="en-US" dirty="0"/>
              <a:t> Question </a:t>
            </a:r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5" y="1123950"/>
            <a:ext cx="7504113" cy="2933700"/>
          </a:xfrm>
        </p:spPr>
        <p:txBody>
          <a:bodyPr/>
          <a:lstStyle/>
          <a:p>
            <a:r>
              <a:rPr lang="en-US" dirty="0" smtClean="0"/>
              <a:t>What does the following output?</a:t>
            </a:r>
          </a:p>
          <a:p>
            <a:r>
              <a:rPr lang="en-US" sz="2200" dirty="0" err="1">
                <a:latin typeface="Courier"/>
                <a:cs typeface="Courier"/>
              </a:rPr>
              <a:t>Stream.iterate</a:t>
            </a:r>
            <a:r>
              <a:rPr lang="en-US" sz="2200" dirty="0">
                <a:latin typeface="Courier"/>
                <a:cs typeface="Courier"/>
              </a:rPr>
              <a:t>(1, </a:t>
            </a:r>
            <a:r>
              <a:rPr lang="en-US" sz="2200" dirty="0" err="1">
                <a:latin typeface="Courier"/>
                <a:cs typeface="Courier"/>
              </a:rPr>
              <a:t>i</a:t>
            </a:r>
            <a:r>
              <a:rPr lang="en-US" sz="2200" dirty="0">
                <a:latin typeface="Courier"/>
                <a:cs typeface="Courier"/>
              </a:rPr>
              <a:t>-&gt; </a:t>
            </a:r>
            <a:r>
              <a:rPr lang="en-US" sz="2200" dirty="0" err="1">
                <a:latin typeface="Courier"/>
                <a:cs typeface="Courier"/>
              </a:rPr>
              <a:t>i</a:t>
            </a:r>
            <a:r>
              <a:rPr lang="en-US" sz="2200" dirty="0">
                <a:latin typeface="Courier"/>
                <a:cs typeface="Courier"/>
              </a:rPr>
              <a:t>&lt; 10, </a:t>
            </a:r>
            <a:r>
              <a:rPr lang="en-US" sz="2200" dirty="0" err="1">
                <a:latin typeface="Courier"/>
                <a:cs typeface="Courier"/>
              </a:rPr>
              <a:t>i</a:t>
            </a:r>
            <a:r>
              <a:rPr lang="en-US" sz="2200" dirty="0">
                <a:latin typeface="Courier"/>
                <a:cs typeface="Courier"/>
              </a:rPr>
              <a:t>-&gt; </a:t>
            </a:r>
            <a:r>
              <a:rPr lang="en-US" sz="2200" dirty="0" err="1">
                <a:latin typeface="Courier"/>
                <a:cs typeface="Courier"/>
              </a:rPr>
              <a:t>i</a:t>
            </a:r>
            <a:r>
              <a:rPr lang="en-US" sz="2200" dirty="0">
                <a:latin typeface="Courier"/>
                <a:cs typeface="Courier"/>
              </a:rPr>
              <a:t>++)</a:t>
            </a:r>
          </a:p>
          <a:p>
            <a:r>
              <a:rPr lang="en-US" sz="2200" dirty="0">
                <a:latin typeface="Courier"/>
                <a:cs typeface="Courier"/>
              </a:rPr>
              <a:t>      .</a:t>
            </a:r>
            <a:r>
              <a:rPr lang="en-US" sz="2200" dirty="0" err="1">
                <a:latin typeface="Courier"/>
                <a:cs typeface="Courier"/>
              </a:rPr>
              <a:t>takeWhile</a:t>
            </a:r>
            <a:r>
              <a:rPr lang="en-US" sz="2200" dirty="0">
                <a:latin typeface="Courier"/>
                <a:cs typeface="Courier"/>
              </a:rPr>
              <a:t>(</a:t>
            </a:r>
            <a:r>
              <a:rPr lang="en-US" sz="2200" dirty="0" err="1">
                <a:latin typeface="Courier"/>
                <a:cs typeface="Courier"/>
              </a:rPr>
              <a:t>i</a:t>
            </a:r>
            <a:r>
              <a:rPr lang="en-US" sz="2200" dirty="0">
                <a:latin typeface="Courier"/>
                <a:cs typeface="Courier"/>
              </a:rPr>
              <a:t> -&gt; </a:t>
            </a:r>
            <a:r>
              <a:rPr lang="en-US" sz="2200" dirty="0" err="1">
                <a:latin typeface="Courier"/>
                <a:cs typeface="Courier"/>
              </a:rPr>
              <a:t>i</a:t>
            </a:r>
            <a:r>
              <a:rPr lang="en-US" sz="2200" dirty="0">
                <a:latin typeface="Courier"/>
                <a:cs typeface="Courier"/>
              </a:rPr>
              <a:t> &lt; 5)</a:t>
            </a:r>
          </a:p>
          <a:p>
            <a:r>
              <a:rPr lang="en-US" sz="2200" dirty="0">
                <a:latin typeface="Courier"/>
                <a:cs typeface="Courier"/>
              </a:rPr>
              <a:t>      .</a:t>
            </a:r>
            <a:r>
              <a:rPr lang="en-US" sz="2200" dirty="0" err="1">
                <a:latin typeface="Courier"/>
                <a:cs typeface="Courier"/>
              </a:rPr>
              <a:t>forEach</a:t>
            </a:r>
            <a:r>
              <a:rPr lang="en-US" sz="2200" dirty="0">
                <a:latin typeface="Courier"/>
                <a:cs typeface="Courier"/>
              </a:rPr>
              <a:t>(</a:t>
            </a:r>
            <a:r>
              <a:rPr lang="en-US" sz="2200" dirty="0" err="1">
                <a:latin typeface="Courier"/>
                <a:cs typeface="Courier"/>
              </a:rPr>
              <a:t>System.out</a:t>
            </a:r>
            <a:r>
              <a:rPr lang="en-US" sz="2200" dirty="0">
                <a:latin typeface="Courier"/>
                <a:cs typeface="Courier"/>
              </a:rPr>
              <a:t>::</a:t>
            </a:r>
            <a:r>
              <a:rPr lang="en-US" sz="2200" dirty="0" err="1">
                <a:latin typeface="Courier"/>
                <a:cs typeface="Courier"/>
              </a:rPr>
              <a:t>println</a:t>
            </a:r>
            <a:r>
              <a:rPr lang="en-US" sz="2200" dirty="0">
                <a:latin typeface="Courier"/>
                <a:cs typeface="Courier"/>
              </a:rPr>
              <a:t>);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The numbers 1-4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The numbers 5-9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/>
              <a:t>An infinite stream</a:t>
            </a:r>
          </a:p>
          <a:p>
            <a:pPr marL="514100" indent="-514100">
              <a:buFont typeface="+mj-lt"/>
              <a:buAutoNum type="alphaUcPeriod"/>
            </a:pPr>
            <a:endParaRPr lang="en-US" dirty="0" smtClean="0"/>
          </a:p>
          <a:p>
            <a:pPr marL="0" indent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116</a:t>
            </a:fld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4724405" y="3105150"/>
            <a:ext cx="3276599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22729" rIns="0" bIns="0" numCol="1" anchor="t" anchorCtr="0" compatLnSpc="1">
            <a:prstTxWarp prst="textNoShape">
              <a:avLst/>
            </a:prstTxWarp>
          </a:bodyPr>
          <a:lstStyle>
            <a:lvl1pPr marL="274638" indent="-274638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150"/>
              </a:spcAft>
              <a:buClr>
                <a:srgbClr val="000000"/>
              </a:buClr>
              <a:buSzPct val="100000"/>
              <a:buFont typeface="Times New Roman" charset="0"/>
              <a:defRPr sz="2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00075" indent="-228600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925"/>
              </a:spcAft>
              <a:buClr>
                <a:srgbClr val="000000"/>
              </a:buClr>
              <a:buSzPct val="100000"/>
              <a:buFont typeface="Times New Roman" charset="0"/>
              <a:defRPr sz="23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923925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688"/>
              </a:spcAft>
              <a:buClr>
                <a:srgbClr val="000000"/>
              </a:buClr>
              <a:buSzPct val="100000"/>
              <a:buFont typeface="Times New Roman" charset="0"/>
              <a:defRPr sz="19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293813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46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663700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8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036376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2406627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2776877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147126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100" indent="-514100">
              <a:buFont typeface="+mj-lt"/>
              <a:buAutoNum type="alphaUcPeriod" startAt="4"/>
            </a:pPr>
            <a:r>
              <a:rPr lang="en-US" dirty="0" smtClean="0"/>
              <a:t>The code does not compile</a:t>
            </a:r>
          </a:p>
          <a:p>
            <a:pPr marL="514100" indent="-514100">
              <a:buFont typeface="+mj-lt"/>
              <a:buAutoNum type="alphaUcPeriod" startAt="4"/>
            </a:pPr>
            <a:r>
              <a:rPr lang="en-US" dirty="0" smtClean="0"/>
              <a:t>None of the above</a:t>
            </a:r>
          </a:p>
        </p:txBody>
      </p:sp>
    </p:spTree>
    <p:extLst>
      <p:ext uri="{BB962C8B-B14F-4D97-AF65-F5344CB8AC3E}">
        <p14:creationId xmlns:p14="http://schemas.microsoft.com/office/powerpoint/2010/main" val="10506021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85750"/>
            <a:ext cx="7569200" cy="852488"/>
          </a:xfrm>
        </p:spPr>
        <p:txBody>
          <a:bodyPr/>
          <a:lstStyle/>
          <a:p>
            <a:r>
              <a:rPr lang="en-US" dirty="0"/>
              <a:t>Module 5</a:t>
            </a:r>
            <a:r>
              <a:rPr lang="en-US" dirty="0" smtClean="0"/>
              <a:t> </a:t>
            </a:r>
            <a:r>
              <a:rPr lang="mr-IN" dirty="0"/>
              <a:t>–</a:t>
            </a:r>
            <a:r>
              <a:rPr lang="en-US" dirty="0"/>
              <a:t> Question </a:t>
            </a:r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5" y="1123950"/>
            <a:ext cx="7504113" cy="2933700"/>
          </a:xfrm>
        </p:spPr>
        <p:txBody>
          <a:bodyPr/>
          <a:lstStyle/>
          <a:p>
            <a:r>
              <a:rPr lang="en-US" dirty="0" smtClean="0"/>
              <a:t>What does the following output?</a:t>
            </a:r>
          </a:p>
          <a:p>
            <a:r>
              <a:rPr lang="en-US" sz="2200" dirty="0">
                <a:latin typeface="Courier"/>
                <a:cs typeface="Courier"/>
              </a:rPr>
              <a:t>long count = Stream</a:t>
            </a:r>
          </a:p>
          <a:p>
            <a:r>
              <a:rPr lang="en-US" sz="2200" dirty="0">
                <a:latin typeface="Courier"/>
                <a:cs typeface="Courier"/>
              </a:rPr>
              <a:t>  .iterate(1, </a:t>
            </a:r>
            <a:r>
              <a:rPr lang="en-US" sz="2200" dirty="0" err="1">
                <a:latin typeface="Courier"/>
                <a:cs typeface="Courier"/>
              </a:rPr>
              <a:t>i</a:t>
            </a:r>
            <a:r>
              <a:rPr lang="en-US" sz="2200" dirty="0">
                <a:latin typeface="Courier"/>
                <a:cs typeface="Courier"/>
              </a:rPr>
              <a:t>-&gt; </a:t>
            </a:r>
            <a:r>
              <a:rPr lang="en-US" sz="2200" dirty="0" err="1">
                <a:latin typeface="Courier"/>
                <a:cs typeface="Courier"/>
              </a:rPr>
              <a:t>i</a:t>
            </a:r>
            <a:r>
              <a:rPr lang="en-US" sz="2200" dirty="0">
                <a:latin typeface="Courier"/>
                <a:cs typeface="Courier"/>
              </a:rPr>
              <a:t>&lt; 10, </a:t>
            </a:r>
            <a:r>
              <a:rPr lang="en-US" sz="2200" dirty="0" err="1">
                <a:latin typeface="Courier"/>
                <a:cs typeface="Courier"/>
              </a:rPr>
              <a:t>i</a:t>
            </a:r>
            <a:r>
              <a:rPr lang="en-US" sz="2200" dirty="0">
                <a:latin typeface="Courier"/>
                <a:cs typeface="Courier"/>
              </a:rPr>
              <a:t>-&gt; i+2).count();</a:t>
            </a:r>
          </a:p>
          <a:p>
            <a:r>
              <a:rPr lang="en-US" sz="2200" dirty="0" err="1">
                <a:latin typeface="Courier"/>
                <a:cs typeface="Courier"/>
              </a:rPr>
              <a:t>System.out.println</a:t>
            </a:r>
            <a:r>
              <a:rPr lang="en-US" sz="2200" dirty="0">
                <a:latin typeface="Courier"/>
                <a:cs typeface="Courier"/>
              </a:rPr>
              <a:t>(count);</a:t>
            </a:r>
            <a:endParaRPr lang="en-US" dirty="0" smtClean="0"/>
          </a:p>
          <a:p>
            <a:pPr marL="514100" indent="-514100">
              <a:buFont typeface="+mj-lt"/>
              <a:buAutoNum type="alphaUcPeriod"/>
            </a:pPr>
            <a:r>
              <a:rPr lang="en-US" dirty="0"/>
              <a:t>0</a:t>
            </a:r>
            <a:endParaRPr lang="en-US" dirty="0" smtClean="0"/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5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10</a:t>
            </a:r>
            <a:endParaRPr lang="en-US" dirty="0"/>
          </a:p>
          <a:p>
            <a:pPr marL="514100" indent="-514100">
              <a:buFont typeface="+mj-lt"/>
              <a:buAutoNum type="alphaUcPeriod"/>
            </a:pPr>
            <a:endParaRPr lang="en-US" dirty="0" smtClean="0"/>
          </a:p>
          <a:p>
            <a:pPr marL="0" indent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117</a:t>
            </a:fld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4724405" y="3105150"/>
            <a:ext cx="3276599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22729" rIns="0" bIns="0" numCol="1" anchor="t" anchorCtr="0" compatLnSpc="1">
            <a:prstTxWarp prst="textNoShape">
              <a:avLst/>
            </a:prstTxWarp>
          </a:bodyPr>
          <a:lstStyle>
            <a:lvl1pPr marL="274638" indent="-274638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150"/>
              </a:spcAft>
              <a:buClr>
                <a:srgbClr val="000000"/>
              </a:buClr>
              <a:buSzPct val="100000"/>
              <a:buFont typeface="Times New Roman" charset="0"/>
              <a:defRPr sz="2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00075" indent="-228600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925"/>
              </a:spcAft>
              <a:buClr>
                <a:srgbClr val="000000"/>
              </a:buClr>
              <a:buSzPct val="100000"/>
              <a:buFont typeface="Times New Roman" charset="0"/>
              <a:defRPr sz="23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923925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688"/>
              </a:spcAft>
              <a:buClr>
                <a:srgbClr val="000000"/>
              </a:buClr>
              <a:buSzPct val="100000"/>
              <a:buFont typeface="Times New Roman" charset="0"/>
              <a:defRPr sz="19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293813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46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663700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8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036376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2406627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2776877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147126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100" indent="-514100">
              <a:buFont typeface="+mj-lt"/>
              <a:buAutoNum type="alphaUcPeriod" startAt="4"/>
            </a:pPr>
            <a:r>
              <a:rPr lang="en-US" dirty="0" smtClean="0"/>
              <a:t>The code does not compile</a:t>
            </a:r>
          </a:p>
          <a:p>
            <a:pPr marL="514100" indent="-514100">
              <a:buFont typeface="+mj-lt"/>
              <a:buAutoNum type="alphaUcPeriod" startAt="4"/>
            </a:pPr>
            <a:r>
              <a:rPr lang="en-US" dirty="0" smtClean="0"/>
              <a:t>None of the above</a:t>
            </a:r>
          </a:p>
        </p:txBody>
      </p:sp>
    </p:spTree>
    <p:extLst>
      <p:ext uri="{BB962C8B-B14F-4D97-AF65-F5344CB8AC3E}">
        <p14:creationId xmlns:p14="http://schemas.microsoft.com/office/powerpoint/2010/main" val="2598815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85750"/>
            <a:ext cx="7569200" cy="852488"/>
          </a:xfrm>
        </p:spPr>
        <p:txBody>
          <a:bodyPr/>
          <a:lstStyle/>
          <a:p>
            <a:r>
              <a:rPr lang="en-US" dirty="0"/>
              <a:t>Module 5</a:t>
            </a:r>
            <a:r>
              <a:rPr lang="en-US" dirty="0" smtClean="0"/>
              <a:t> </a:t>
            </a:r>
            <a:r>
              <a:rPr lang="mr-IN" dirty="0"/>
              <a:t>–</a:t>
            </a:r>
            <a:r>
              <a:rPr lang="en-US" dirty="0"/>
              <a:t> Question </a:t>
            </a:r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5" y="1123950"/>
            <a:ext cx="7504113" cy="2933700"/>
          </a:xfrm>
        </p:spPr>
        <p:txBody>
          <a:bodyPr/>
          <a:lstStyle/>
          <a:p>
            <a:r>
              <a:rPr lang="en-US" dirty="0" smtClean="0"/>
              <a:t>What does the following output?</a:t>
            </a:r>
          </a:p>
          <a:p>
            <a:r>
              <a:rPr lang="en-US" sz="2200" dirty="0">
                <a:latin typeface="Courier"/>
                <a:cs typeface="Courier"/>
              </a:rPr>
              <a:t>long count = </a:t>
            </a:r>
            <a:r>
              <a:rPr lang="en-US" sz="2200" dirty="0" err="1">
                <a:latin typeface="Courier"/>
                <a:cs typeface="Courier"/>
              </a:rPr>
              <a:t>Stream.ofNullable</a:t>
            </a:r>
            <a:r>
              <a:rPr lang="en-US" sz="2200" dirty="0">
                <a:latin typeface="Courier"/>
                <a:cs typeface="Courier"/>
              </a:rPr>
              <a:t>(null).count();</a:t>
            </a:r>
          </a:p>
          <a:p>
            <a:r>
              <a:rPr lang="en-US" sz="2200" dirty="0" err="1">
                <a:latin typeface="Courier"/>
                <a:cs typeface="Courier"/>
              </a:rPr>
              <a:t>System.out.println</a:t>
            </a:r>
            <a:r>
              <a:rPr lang="en-US" sz="2200" dirty="0">
                <a:latin typeface="Courier"/>
                <a:cs typeface="Courier"/>
              </a:rPr>
              <a:t>(count);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0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1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null</a:t>
            </a:r>
          </a:p>
          <a:p>
            <a:pPr marL="0" indent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118</a:t>
            </a:fld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4724405" y="3105150"/>
            <a:ext cx="3276599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22729" rIns="0" bIns="0" numCol="1" anchor="t" anchorCtr="0" compatLnSpc="1">
            <a:prstTxWarp prst="textNoShape">
              <a:avLst/>
            </a:prstTxWarp>
          </a:bodyPr>
          <a:lstStyle>
            <a:lvl1pPr marL="274638" indent="-274638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150"/>
              </a:spcAft>
              <a:buClr>
                <a:srgbClr val="000000"/>
              </a:buClr>
              <a:buSzPct val="100000"/>
              <a:buFont typeface="Times New Roman" charset="0"/>
              <a:defRPr sz="2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00075" indent="-228600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925"/>
              </a:spcAft>
              <a:buClr>
                <a:srgbClr val="000000"/>
              </a:buClr>
              <a:buSzPct val="100000"/>
              <a:buFont typeface="Times New Roman" charset="0"/>
              <a:defRPr sz="23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923925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688"/>
              </a:spcAft>
              <a:buClr>
                <a:srgbClr val="000000"/>
              </a:buClr>
              <a:buSzPct val="100000"/>
              <a:buFont typeface="Times New Roman" charset="0"/>
              <a:defRPr sz="19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293813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46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663700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8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036376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2406627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2776877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147126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100" indent="-514100">
              <a:buFont typeface="+mj-lt"/>
              <a:buAutoNum type="alphaUcPeriod" startAt="4"/>
            </a:pPr>
            <a:r>
              <a:rPr lang="en-US" dirty="0" smtClean="0"/>
              <a:t>The code does not compile</a:t>
            </a:r>
          </a:p>
          <a:p>
            <a:pPr marL="514100" indent="-514100">
              <a:buFont typeface="+mj-lt"/>
              <a:buAutoNum type="alphaUcPeriod" startAt="4"/>
            </a:pPr>
            <a:r>
              <a:rPr lang="en-US" dirty="0" smtClean="0"/>
              <a:t>None of the above</a:t>
            </a:r>
          </a:p>
        </p:txBody>
      </p:sp>
    </p:spTree>
    <p:extLst>
      <p:ext uri="{BB962C8B-B14F-4D97-AF65-F5344CB8AC3E}">
        <p14:creationId xmlns:p14="http://schemas.microsoft.com/office/powerpoint/2010/main" val="6670988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85750"/>
            <a:ext cx="7569200" cy="852488"/>
          </a:xfrm>
        </p:spPr>
        <p:txBody>
          <a:bodyPr/>
          <a:lstStyle/>
          <a:p>
            <a:r>
              <a:rPr lang="en-US" dirty="0"/>
              <a:t>Module 5</a:t>
            </a:r>
            <a:r>
              <a:rPr lang="en-US" dirty="0" smtClean="0"/>
              <a:t> </a:t>
            </a:r>
            <a:r>
              <a:rPr lang="mr-IN" dirty="0"/>
              <a:t>–</a:t>
            </a:r>
            <a:r>
              <a:rPr lang="en-US" dirty="0"/>
              <a:t> Question 5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23950"/>
            <a:ext cx="7504113" cy="2933700"/>
          </a:xfrm>
        </p:spPr>
        <p:txBody>
          <a:bodyPr/>
          <a:lstStyle/>
          <a:p>
            <a:r>
              <a:rPr lang="en-US" dirty="0" smtClean="0"/>
              <a:t>What does the following output?</a:t>
            </a:r>
          </a:p>
          <a:p>
            <a:r>
              <a:rPr lang="en-US" sz="2200" dirty="0" err="1">
                <a:latin typeface="Courier"/>
                <a:cs typeface="Courier"/>
              </a:rPr>
              <a:t>Stream.iterate</a:t>
            </a:r>
            <a:r>
              <a:rPr lang="en-US" sz="2200" dirty="0">
                <a:latin typeface="Courier"/>
                <a:cs typeface="Courier"/>
              </a:rPr>
              <a:t>(1, </a:t>
            </a:r>
            <a:r>
              <a:rPr lang="en-US" sz="2200" dirty="0" err="1">
                <a:latin typeface="Courier"/>
                <a:cs typeface="Courier"/>
              </a:rPr>
              <a:t>i</a:t>
            </a:r>
            <a:r>
              <a:rPr lang="en-US" sz="2200" dirty="0">
                <a:latin typeface="Courier"/>
                <a:cs typeface="Courier"/>
              </a:rPr>
              <a:t>-&gt; </a:t>
            </a:r>
            <a:r>
              <a:rPr lang="en-US" sz="2200" dirty="0" err="1">
                <a:latin typeface="Courier"/>
                <a:cs typeface="Courier"/>
              </a:rPr>
              <a:t>i</a:t>
            </a:r>
            <a:r>
              <a:rPr lang="en-US" sz="2200" dirty="0">
                <a:latin typeface="Courier"/>
                <a:cs typeface="Courier"/>
              </a:rPr>
              <a:t>&lt; 10, </a:t>
            </a:r>
            <a:r>
              <a:rPr lang="en-US" sz="2200" dirty="0" err="1">
                <a:latin typeface="Courier"/>
                <a:cs typeface="Courier"/>
              </a:rPr>
              <a:t>i</a:t>
            </a:r>
            <a:r>
              <a:rPr lang="en-US" sz="2200" dirty="0">
                <a:latin typeface="Courier"/>
                <a:cs typeface="Courier"/>
              </a:rPr>
              <a:t>-&gt; ++</a:t>
            </a:r>
            <a:r>
              <a:rPr lang="en-US" sz="2200" dirty="0" err="1">
                <a:latin typeface="Courier"/>
                <a:cs typeface="Courier"/>
              </a:rPr>
              <a:t>i</a:t>
            </a:r>
            <a:r>
              <a:rPr lang="en-US" sz="2200" dirty="0">
                <a:latin typeface="Courier"/>
                <a:cs typeface="Courier"/>
              </a:rPr>
              <a:t>)</a:t>
            </a:r>
          </a:p>
          <a:p>
            <a:r>
              <a:rPr lang="en-US" sz="2200" dirty="0">
                <a:latin typeface="Courier"/>
                <a:cs typeface="Courier"/>
              </a:rPr>
              <a:t>      .</a:t>
            </a:r>
            <a:r>
              <a:rPr lang="en-US" sz="2200" dirty="0" err="1">
                <a:latin typeface="Courier"/>
                <a:cs typeface="Courier"/>
              </a:rPr>
              <a:t>dropWhile</a:t>
            </a:r>
            <a:r>
              <a:rPr lang="en-US" sz="2200" dirty="0">
                <a:latin typeface="Courier"/>
                <a:cs typeface="Courier"/>
              </a:rPr>
              <a:t>(</a:t>
            </a:r>
            <a:r>
              <a:rPr lang="en-US" sz="2200" dirty="0" err="1">
                <a:latin typeface="Courier"/>
                <a:cs typeface="Courier"/>
              </a:rPr>
              <a:t>i</a:t>
            </a:r>
            <a:r>
              <a:rPr lang="en-US" sz="2200" dirty="0">
                <a:latin typeface="Courier"/>
                <a:cs typeface="Courier"/>
              </a:rPr>
              <a:t> -&gt; </a:t>
            </a:r>
            <a:r>
              <a:rPr lang="en-US" sz="2200" dirty="0" err="1">
                <a:latin typeface="Courier"/>
                <a:cs typeface="Courier"/>
              </a:rPr>
              <a:t>i</a:t>
            </a:r>
            <a:r>
              <a:rPr lang="en-US" sz="2200" dirty="0">
                <a:latin typeface="Courier"/>
                <a:cs typeface="Courier"/>
              </a:rPr>
              <a:t> &lt; 5)</a:t>
            </a:r>
          </a:p>
          <a:p>
            <a:r>
              <a:rPr lang="en-US" sz="2200" dirty="0">
                <a:latin typeface="Courier"/>
                <a:cs typeface="Courier"/>
              </a:rPr>
              <a:t>      .</a:t>
            </a:r>
            <a:r>
              <a:rPr lang="en-US" sz="2200" dirty="0" err="1">
                <a:latin typeface="Courier"/>
                <a:cs typeface="Courier"/>
              </a:rPr>
              <a:t>forEach</a:t>
            </a:r>
            <a:r>
              <a:rPr lang="en-US" sz="2200" dirty="0">
                <a:latin typeface="Courier"/>
                <a:cs typeface="Courier"/>
              </a:rPr>
              <a:t>(</a:t>
            </a:r>
            <a:r>
              <a:rPr lang="en-US" sz="2200" dirty="0" err="1">
                <a:latin typeface="Courier"/>
                <a:cs typeface="Courier"/>
              </a:rPr>
              <a:t>System.out</a:t>
            </a:r>
            <a:r>
              <a:rPr lang="en-US" sz="2200" dirty="0">
                <a:latin typeface="Courier"/>
                <a:cs typeface="Courier"/>
              </a:rPr>
              <a:t>::</a:t>
            </a:r>
            <a:r>
              <a:rPr lang="en-US" sz="2200" dirty="0" err="1">
                <a:latin typeface="Courier"/>
                <a:cs typeface="Courier"/>
              </a:rPr>
              <a:t>println</a:t>
            </a:r>
            <a:r>
              <a:rPr lang="en-US" sz="2200" dirty="0">
                <a:latin typeface="Courier"/>
                <a:cs typeface="Courier"/>
              </a:rPr>
              <a:t>);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The numbers 1-4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The numbers 5-9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/>
              <a:t>An infinite stream</a:t>
            </a:r>
          </a:p>
          <a:p>
            <a:pPr marL="514100" indent="-514100">
              <a:buFont typeface="+mj-lt"/>
              <a:buAutoNum type="alphaUcPeriod"/>
            </a:pPr>
            <a:endParaRPr lang="en-US" dirty="0" smtClean="0"/>
          </a:p>
          <a:p>
            <a:pPr marL="0" indent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119</a:t>
            </a:fld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4724405" y="3105150"/>
            <a:ext cx="3276599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22729" rIns="0" bIns="0" numCol="1" anchor="t" anchorCtr="0" compatLnSpc="1">
            <a:prstTxWarp prst="textNoShape">
              <a:avLst/>
            </a:prstTxWarp>
          </a:bodyPr>
          <a:lstStyle>
            <a:lvl1pPr marL="274638" indent="-274638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150"/>
              </a:spcAft>
              <a:buClr>
                <a:srgbClr val="000000"/>
              </a:buClr>
              <a:buSzPct val="100000"/>
              <a:buFont typeface="Times New Roman" charset="0"/>
              <a:defRPr sz="2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00075" indent="-228600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925"/>
              </a:spcAft>
              <a:buClr>
                <a:srgbClr val="000000"/>
              </a:buClr>
              <a:buSzPct val="100000"/>
              <a:buFont typeface="Times New Roman" charset="0"/>
              <a:defRPr sz="23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923925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688"/>
              </a:spcAft>
              <a:buClr>
                <a:srgbClr val="000000"/>
              </a:buClr>
              <a:buSzPct val="100000"/>
              <a:buFont typeface="Times New Roman" charset="0"/>
              <a:defRPr sz="19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293813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46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663700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8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036376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2406627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2776877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147126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100" indent="-514100">
              <a:buFont typeface="+mj-lt"/>
              <a:buAutoNum type="alphaUcPeriod" startAt="4"/>
            </a:pPr>
            <a:r>
              <a:rPr lang="en-US" dirty="0" smtClean="0"/>
              <a:t>The code does not compile</a:t>
            </a:r>
          </a:p>
          <a:p>
            <a:pPr marL="514100" indent="-514100">
              <a:buFont typeface="+mj-lt"/>
              <a:buAutoNum type="alphaUcPeriod" startAt="4"/>
            </a:pPr>
            <a:r>
              <a:rPr lang="en-US" dirty="0" smtClean="0"/>
              <a:t>None of the above</a:t>
            </a:r>
          </a:p>
        </p:txBody>
      </p:sp>
    </p:spTree>
    <p:extLst>
      <p:ext uri="{BB962C8B-B14F-4D97-AF65-F5344CB8AC3E}">
        <p14:creationId xmlns:p14="http://schemas.microsoft.com/office/powerpoint/2010/main" val="10542861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 History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1352550"/>
            <a:ext cx="5334000" cy="2805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308478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85750"/>
            <a:ext cx="7569200" cy="852488"/>
          </a:xfrm>
        </p:spPr>
        <p:txBody>
          <a:bodyPr/>
          <a:lstStyle/>
          <a:p>
            <a:r>
              <a:rPr lang="en-US" dirty="0"/>
              <a:t>Module 5</a:t>
            </a:r>
            <a:r>
              <a:rPr lang="en-US" dirty="0" smtClean="0"/>
              <a:t> </a:t>
            </a:r>
            <a:r>
              <a:rPr lang="mr-IN" dirty="0"/>
              <a:t>–</a:t>
            </a:r>
            <a:r>
              <a:rPr lang="en-US" dirty="0"/>
              <a:t> Question 6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5" y="1123950"/>
            <a:ext cx="7504113" cy="2933700"/>
          </a:xfrm>
        </p:spPr>
        <p:txBody>
          <a:bodyPr/>
          <a:lstStyle/>
          <a:p>
            <a:r>
              <a:rPr lang="en-US" dirty="0" smtClean="0"/>
              <a:t>What does the following output?</a:t>
            </a:r>
          </a:p>
          <a:p>
            <a:r>
              <a:rPr lang="en-US" sz="2200" dirty="0">
                <a:latin typeface="Courier"/>
                <a:cs typeface="Courier"/>
              </a:rPr>
              <a:t>long count = </a:t>
            </a:r>
            <a:r>
              <a:rPr lang="en-US" sz="2200" dirty="0" err="1">
                <a:latin typeface="Courier"/>
                <a:cs typeface="Courier"/>
              </a:rPr>
              <a:t>Stream.of</a:t>
            </a:r>
            <a:r>
              <a:rPr lang="en-US" sz="2200" dirty="0">
                <a:latin typeface="Courier"/>
                <a:cs typeface="Courier"/>
              </a:rPr>
              <a:t>(null).count();</a:t>
            </a:r>
          </a:p>
          <a:p>
            <a:r>
              <a:rPr lang="en-US" sz="2200" dirty="0" err="1">
                <a:latin typeface="Courier"/>
                <a:cs typeface="Courier"/>
              </a:rPr>
              <a:t>System.out.println</a:t>
            </a:r>
            <a:r>
              <a:rPr lang="en-US" sz="2200" dirty="0">
                <a:latin typeface="Courier"/>
                <a:cs typeface="Courier"/>
              </a:rPr>
              <a:t>(count);</a:t>
            </a:r>
          </a:p>
          <a:p>
            <a:endParaRPr lang="en-US" sz="2200" dirty="0">
              <a:latin typeface="Courier"/>
              <a:cs typeface="Courier"/>
            </a:endParaRPr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0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1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null</a:t>
            </a:r>
          </a:p>
          <a:p>
            <a:pPr marL="0" indent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120</a:t>
            </a:fld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4724405" y="3105150"/>
            <a:ext cx="3276599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22729" rIns="0" bIns="0" numCol="1" anchor="t" anchorCtr="0" compatLnSpc="1">
            <a:prstTxWarp prst="textNoShape">
              <a:avLst/>
            </a:prstTxWarp>
          </a:bodyPr>
          <a:lstStyle>
            <a:lvl1pPr marL="274638" indent="-274638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150"/>
              </a:spcAft>
              <a:buClr>
                <a:srgbClr val="000000"/>
              </a:buClr>
              <a:buSzPct val="100000"/>
              <a:buFont typeface="Times New Roman" charset="0"/>
              <a:defRPr sz="2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00075" indent="-228600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925"/>
              </a:spcAft>
              <a:buClr>
                <a:srgbClr val="000000"/>
              </a:buClr>
              <a:buSzPct val="100000"/>
              <a:buFont typeface="Times New Roman" charset="0"/>
              <a:defRPr sz="23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923925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688"/>
              </a:spcAft>
              <a:buClr>
                <a:srgbClr val="000000"/>
              </a:buClr>
              <a:buSzPct val="100000"/>
              <a:buFont typeface="Times New Roman" charset="0"/>
              <a:defRPr sz="19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293813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46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663700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8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036376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2406627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2776877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147126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100" indent="-514100">
              <a:buFont typeface="+mj-lt"/>
              <a:buAutoNum type="alphaUcPeriod" startAt="4"/>
            </a:pPr>
            <a:r>
              <a:rPr lang="en-US" dirty="0" smtClean="0"/>
              <a:t>The code does not compile</a:t>
            </a:r>
          </a:p>
          <a:p>
            <a:pPr marL="514100" indent="-514100">
              <a:buFont typeface="+mj-lt"/>
              <a:buAutoNum type="alphaUcPeriod" startAt="4"/>
            </a:pPr>
            <a:r>
              <a:rPr lang="en-US" dirty="0" smtClean="0"/>
              <a:t>None of the above</a:t>
            </a:r>
          </a:p>
        </p:txBody>
      </p:sp>
    </p:spTree>
    <p:extLst>
      <p:ext uri="{BB962C8B-B14F-4D97-AF65-F5344CB8AC3E}">
        <p14:creationId xmlns:p14="http://schemas.microsoft.com/office/powerpoint/2010/main" val="40472229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85750"/>
            <a:ext cx="7569200" cy="852488"/>
          </a:xfrm>
        </p:spPr>
        <p:txBody>
          <a:bodyPr/>
          <a:lstStyle/>
          <a:p>
            <a:r>
              <a:rPr lang="en-US" dirty="0" smtClean="0"/>
              <a:t>Lab &amp; Break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121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5" y="1047750"/>
            <a:ext cx="7504113" cy="3200400"/>
          </a:xfrm>
        </p:spPr>
        <p:txBody>
          <a:bodyPr/>
          <a:lstStyle/>
          <a:p>
            <a:pPr marL="0" indent="0" algn="ctr"/>
            <a:r>
              <a:rPr lang="en-US" dirty="0" smtClean="0"/>
              <a:t>See handout</a:t>
            </a:r>
          </a:p>
          <a:p>
            <a:pPr marL="514100" indent="-514100" algn="ctr">
              <a:buFont typeface="+mj-lt"/>
              <a:buAutoNum type="arabicPeriod"/>
            </a:pP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1581150"/>
            <a:ext cx="2647950" cy="26479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7800" y="1657350"/>
            <a:ext cx="2495550" cy="249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0544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Module 6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6977" indent="-456977">
              <a:buFont typeface="Arial"/>
              <a:buChar char="•"/>
            </a:pPr>
            <a:r>
              <a:rPr lang="en-US" dirty="0" smtClean="0"/>
              <a:t>Review lab</a:t>
            </a:r>
          </a:p>
          <a:p>
            <a:pPr marL="456977" indent="-456977">
              <a:buFont typeface="Arial"/>
              <a:buChar char="•"/>
            </a:pPr>
            <a:r>
              <a:rPr lang="en-US" dirty="0" smtClean="0"/>
              <a:t>Jigsaw</a:t>
            </a:r>
          </a:p>
          <a:p>
            <a:pPr marL="456977" indent="-456977">
              <a:buFont typeface="Arial"/>
              <a:buChar char="•"/>
            </a:pPr>
            <a:r>
              <a:rPr lang="en-US" dirty="0" smtClean="0"/>
              <a:t>Multi-release jars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122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00311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 lab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100" indent="-514100">
              <a:buFont typeface="+mj-lt"/>
              <a:buAutoNum type="arabicPeriod"/>
            </a:pPr>
            <a:r>
              <a:rPr lang="en-US" dirty="0" smtClean="0"/>
              <a:t>Questions? </a:t>
            </a:r>
          </a:p>
          <a:p>
            <a:pPr marL="514100" indent="-514100">
              <a:buFont typeface="+mj-lt"/>
              <a:buAutoNum type="arabicPeriod"/>
            </a:pPr>
            <a:r>
              <a:rPr lang="en-US" dirty="0" smtClean="0"/>
              <a:t>What was hardest?</a:t>
            </a:r>
          </a:p>
          <a:p>
            <a:pPr marL="514100" indent="-514100">
              <a:buFont typeface="+mj-lt"/>
              <a:buAutoNum type="arabicPeriod"/>
            </a:pPr>
            <a:r>
              <a:rPr lang="en-US" dirty="0" smtClean="0"/>
              <a:t>Who wants to share their work?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123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84353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Jigsaw basics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/>
              <a:buChar char="•"/>
            </a:pPr>
            <a:r>
              <a:rPr lang="en-US" dirty="0" smtClean="0"/>
              <a:t>Module system</a:t>
            </a:r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JDK is modularized</a:t>
            </a:r>
          </a:p>
          <a:p>
            <a:pPr marL="457200" indent="-457200">
              <a:buFont typeface="Arial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124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13926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module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/>
            <a:r>
              <a:rPr lang="en-US" dirty="0" smtClean="0"/>
              <a:t>/</a:t>
            </a:r>
            <a:r>
              <a:rPr lang="en-US" dirty="0" err="1" smtClean="0"/>
              <a:t>src</a:t>
            </a:r>
            <a:endParaRPr lang="en-US" dirty="0"/>
          </a:p>
          <a:p>
            <a:pPr marL="0" indent="0"/>
            <a:r>
              <a:rPr lang="en-US" dirty="0" smtClean="0"/>
              <a:t>	/package1</a:t>
            </a:r>
          </a:p>
          <a:p>
            <a:pPr marL="0" indent="0"/>
            <a:r>
              <a:rPr lang="en-US" dirty="0"/>
              <a:t>	</a:t>
            </a:r>
            <a:r>
              <a:rPr lang="en-US" dirty="0" smtClean="0"/>
              <a:t>	/module-</a:t>
            </a:r>
            <a:r>
              <a:rPr lang="en-US" dirty="0" err="1" smtClean="0"/>
              <a:t>info.class</a:t>
            </a:r>
            <a:endParaRPr lang="en-US" dirty="0" smtClean="0"/>
          </a:p>
          <a:p>
            <a:pPr marL="0" indent="0"/>
            <a:r>
              <a:rPr lang="en-US" dirty="0"/>
              <a:t>	</a:t>
            </a:r>
            <a:r>
              <a:rPr lang="en-US" dirty="0" smtClean="0"/>
              <a:t>	/</a:t>
            </a:r>
            <a:r>
              <a:rPr lang="en-US" dirty="0" err="1" smtClean="0"/>
              <a:t>MyClass.class</a:t>
            </a:r>
            <a:endParaRPr lang="en-US" dirty="0" smtClean="0"/>
          </a:p>
          <a:p>
            <a:pPr marL="457200" indent="-457200">
              <a:buFont typeface="Arial"/>
              <a:buChar char="•"/>
            </a:pPr>
            <a:endParaRPr lang="en-US" dirty="0" smtClean="0"/>
          </a:p>
          <a:p>
            <a:pPr marL="457200" indent="-457200">
              <a:buFont typeface="Arial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125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42916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Module info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/>
            <a:r>
              <a:rPr lang="en-US" dirty="0" smtClean="0"/>
              <a:t>module </a:t>
            </a:r>
            <a:r>
              <a:rPr lang="en-US" dirty="0" err="1" smtClean="0"/>
              <a:t>moduleName</a:t>
            </a:r>
            <a:endParaRPr lang="en-US" dirty="0" smtClean="0"/>
          </a:p>
          <a:p>
            <a:pPr marL="0" indent="0"/>
            <a:r>
              <a:rPr lang="en-US" dirty="0"/>
              <a:t> </a:t>
            </a:r>
            <a:r>
              <a:rPr lang="en-US" dirty="0" smtClean="0"/>
              <a:t> requires </a:t>
            </a:r>
            <a:r>
              <a:rPr lang="en-US" dirty="0" err="1" smtClean="0"/>
              <a:t>otherModuleName</a:t>
            </a:r>
            <a:r>
              <a:rPr lang="en-US" dirty="0" smtClean="0"/>
              <a:t>;</a:t>
            </a:r>
          </a:p>
          <a:p>
            <a:pPr marL="0" indent="0"/>
            <a:r>
              <a:rPr lang="en-US" dirty="0"/>
              <a:t> </a:t>
            </a:r>
            <a:r>
              <a:rPr lang="en-US" dirty="0" smtClean="0"/>
              <a:t> exports </a:t>
            </a:r>
            <a:r>
              <a:rPr lang="en-US" dirty="0" err="1" smtClean="0"/>
              <a:t>packageName</a:t>
            </a:r>
            <a:r>
              <a:rPr lang="en-US" dirty="0"/>
              <a:t>;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126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54567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Base Module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/>
              <a:buChar char="•"/>
            </a:pPr>
            <a:r>
              <a:rPr lang="en-US" sz="2200" dirty="0"/>
              <a:t>https://</a:t>
            </a:r>
            <a:r>
              <a:rPr lang="en-US" sz="2200" dirty="0" err="1"/>
              <a:t>docs.oracle.com</a:t>
            </a:r>
            <a:r>
              <a:rPr lang="en-US" sz="2200" dirty="0"/>
              <a:t>/en/java/</a:t>
            </a:r>
            <a:r>
              <a:rPr lang="en-US" sz="2200" dirty="0" err="1"/>
              <a:t>javase</a:t>
            </a:r>
            <a:r>
              <a:rPr lang="en-US" sz="2200" dirty="0"/>
              <a:t>/11/docs/</a:t>
            </a:r>
            <a:r>
              <a:rPr lang="en-US" sz="2200" dirty="0" err="1"/>
              <a:t>api</a:t>
            </a:r>
            <a:r>
              <a:rPr lang="en-US" sz="2200" dirty="0"/>
              <a:t>/</a:t>
            </a:r>
            <a:r>
              <a:rPr lang="en-US" sz="2200" dirty="0" err="1"/>
              <a:t>java.base</a:t>
            </a:r>
            <a:r>
              <a:rPr lang="en-US" sz="2200" dirty="0"/>
              <a:t>/module-</a:t>
            </a:r>
            <a:r>
              <a:rPr lang="en-US" sz="2200" dirty="0" err="1" smtClean="0"/>
              <a:t>summary.html</a:t>
            </a:r>
            <a:r>
              <a:rPr lang="en-US" sz="2200" dirty="0" smtClean="0"/>
              <a:t> </a:t>
            </a:r>
            <a:endParaRPr lang="en-US" sz="2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127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57" y="2190750"/>
            <a:ext cx="5005943" cy="2132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3357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Module graph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/>
              <a:buChar char="•"/>
            </a:pPr>
            <a:r>
              <a:rPr lang="en-US" sz="2200" dirty="0"/>
              <a:t>https://</a:t>
            </a:r>
            <a:r>
              <a:rPr lang="en-US" sz="2200" dirty="0" err="1"/>
              <a:t>docs.oracle.com</a:t>
            </a:r>
            <a:r>
              <a:rPr lang="en-US" sz="2200" dirty="0"/>
              <a:t>/en/java/</a:t>
            </a:r>
            <a:r>
              <a:rPr lang="en-US" sz="2200" dirty="0" err="1"/>
              <a:t>javase</a:t>
            </a:r>
            <a:r>
              <a:rPr lang="en-US" sz="2200" dirty="0"/>
              <a:t>/11/docs/</a:t>
            </a:r>
            <a:r>
              <a:rPr lang="en-US" sz="2200" dirty="0" err="1"/>
              <a:t>api</a:t>
            </a:r>
            <a:r>
              <a:rPr lang="en-US" sz="2200" dirty="0"/>
              <a:t>/</a:t>
            </a:r>
            <a:r>
              <a:rPr lang="en-US" sz="2200" dirty="0" err="1"/>
              <a:t>java.logging</a:t>
            </a:r>
            <a:r>
              <a:rPr lang="en-US" sz="2200" dirty="0"/>
              <a:t>/module-</a:t>
            </a:r>
            <a:r>
              <a:rPr lang="en-US" sz="2200" dirty="0" err="1"/>
              <a:t>summary.html</a:t>
            </a:r>
            <a:endParaRPr lang="en-US" sz="2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128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7400" y="2190750"/>
            <a:ext cx="3786496" cy="2238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9244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Module file “commands”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/>
              <a:buChar char="•"/>
            </a:pPr>
            <a:r>
              <a:rPr lang="en-US" dirty="0" smtClean="0"/>
              <a:t>Requires </a:t>
            </a:r>
            <a:r>
              <a:rPr lang="mr-IN" dirty="0" smtClean="0"/>
              <a:t>–</a:t>
            </a:r>
            <a:r>
              <a:rPr lang="en-US" dirty="0" smtClean="0"/>
              <a:t> dependencies</a:t>
            </a:r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Requires transitive </a:t>
            </a:r>
            <a:r>
              <a:rPr lang="mr-IN" dirty="0" smtClean="0"/>
              <a:t>–</a:t>
            </a:r>
            <a:r>
              <a:rPr lang="en-US" dirty="0" smtClean="0"/>
              <a:t> grant to caller</a:t>
            </a:r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Exports </a:t>
            </a:r>
            <a:r>
              <a:rPr lang="mr-IN" dirty="0" smtClean="0"/>
              <a:t>–</a:t>
            </a:r>
            <a:r>
              <a:rPr lang="en-US" dirty="0" smtClean="0"/>
              <a:t> share package</a:t>
            </a:r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Opens </a:t>
            </a:r>
            <a:r>
              <a:rPr lang="mr-IN" dirty="0" smtClean="0"/>
              <a:t>–</a:t>
            </a:r>
            <a:r>
              <a:rPr lang="en-US" dirty="0" smtClean="0"/>
              <a:t> for reflection</a:t>
            </a:r>
          </a:p>
          <a:p>
            <a:pPr marL="457200" indent="-457200">
              <a:buFont typeface="Arial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129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44769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Cert Expectations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100" indent="-514100">
              <a:buFont typeface="Arial"/>
              <a:buChar char="•"/>
            </a:pPr>
            <a:r>
              <a:rPr lang="en-US" dirty="0" smtClean="0"/>
              <a:t>Why helps your job</a:t>
            </a:r>
          </a:p>
          <a:p>
            <a:pPr marL="514100" indent="-514100">
              <a:buFont typeface="Arial"/>
              <a:buChar char="•"/>
            </a:pPr>
            <a:r>
              <a:rPr lang="en-US" dirty="0" smtClean="0"/>
              <a:t>Why helps your knowledge</a:t>
            </a:r>
          </a:p>
          <a:p>
            <a:pPr marL="514100" indent="-514100">
              <a:buFont typeface="Arial"/>
              <a:buChar char="•"/>
            </a:pPr>
            <a:r>
              <a:rPr lang="en-US" dirty="0" smtClean="0"/>
              <a:t>How relates to real world coding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3869303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Module implications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/>
              <a:buChar char="•"/>
            </a:pPr>
            <a:r>
              <a:rPr lang="en-US" dirty="0" err="1"/>
              <a:t>j</a:t>
            </a:r>
            <a:r>
              <a:rPr lang="en-US" dirty="0" err="1" smtClean="0"/>
              <a:t>ava.base</a:t>
            </a:r>
            <a:r>
              <a:rPr lang="en-US" dirty="0" smtClean="0"/>
              <a:t> available by default</a:t>
            </a:r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Can have “private” package</a:t>
            </a:r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No circular dependencies</a:t>
            </a:r>
          </a:p>
          <a:p>
            <a:pPr marL="457200" indent="-457200">
              <a:buFont typeface="Arial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130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24151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/>
              <a:buChar char="•"/>
            </a:pPr>
            <a:r>
              <a:rPr lang="en-US" dirty="0"/>
              <a:t>https://</a:t>
            </a:r>
            <a:r>
              <a:rPr lang="en-US" dirty="0" err="1"/>
              <a:t>docs.oracle.com</a:t>
            </a:r>
            <a:r>
              <a:rPr lang="en-US" dirty="0"/>
              <a:t>/en/java/</a:t>
            </a:r>
            <a:r>
              <a:rPr lang="en-US" dirty="0" err="1"/>
              <a:t>javase</a:t>
            </a:r>
            <a:r>
              <a:rPr lang="en-US" dirty="0"/>
              <a:t>/11/docs/</a:t>
            </a:r>
            <a:r>
              <a:rPr lang="en-US" dirty="0" err="1"/>
              <a:t>api</a:t>
            </a:r>
            <a:r>
              <a:rPr lang="en-US" dirty="0"/>
              <a:t>/</a:t>
            </a:r>
            <a:r>
              <a:rPr lang="en-US" dirty="0" err="1"/>
              <a:t>java.base</a:t>
            </a:r>
            <a:r>
              <a:rPr lang="en-US" dirty="0"/>
              <a:t>/module-</a:t>
            </a:r>
            <a:r>
              <a:rPr lang="en-US" dirty="0" err="1" smtClean="0"/>
              <a:t>summary.html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131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2200" y="2343150"/>
            <a:ext cx="4648200" cy="1980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6061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Multi-Release Jar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/>
            <a:r>
              <a:rPr lang="en-US" dirty="0" smtClean="0"/>
              <a:t>/MyClass1.class</a:t>
            </a:r>
          </a:p>
          <a:p>
            <a:pPr marL="0" indent="0"/>
            <a:r>
              <a:rPr lang="en-US" dirty="0" smtClean="0"/>
              <a:t>/META-INF</a:t>
            </a:r>
          </a:p>
          <a:p>
            <a:pPr marL="0" indent="0"/>
            <a:r>
              <a:rPr lang="en-US" dirty="0"/>
              <a:t>	</a:t>
            </a:r>
            <a:r>
              <a:rPr lang="en-US" dirty="0" smtClean="0"/>
              <a:t>/MANIFEST.MF 	Multi-Release: true</a:t>
            </a:r>
          </a:p>
          <a:p>
            <a:pPr marL="0" indent="0"/>
            <a:r>
              <a:rPr lang="en-US" dirty="0"/>
              <a:t>	</a:t>
            </a:r>
            <a:r>
              <a:rPr lang="en-US" dirty="0" smtClean="0"/>
              <a:t>/versions</a:t>
            </a:r>
            <a:endParaRPr lang="en-US" dirty="0"/>
          </a:p>
          <a:p>
            <a:pPr marL="0" indent="0"/>
            <a:r>
              <a:rPr lang="en-US" dirty="0" smtClean="0"/>
              <a:t>		/11</a:t>
            </a:r>
          </a:p>
          <a:p>
            <a:pPr marL="0" indent="0"/>
            <a:r>
              <a:rPr lang="en-US" dirty="0"/>
              <a:t>	</a:t>
            </a:r>
            <a:r>
              <a:rPr lang="en-US" dirty="0" smtClean="0"/>
              <a:t>		/MyClass1.class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132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98535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 Versions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/>
              <a:buChar char="•"/>
            </a:pPr>
            <a:r>
              <a:rPr lang="en-US" dirty="0" smtClean="0"/>
              <a:t>Override “default” files</a:t>
            </a:r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Can specify Java 9+ explicitly</a:t>
            </a:r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If don’t specify, uses “default” files</a:t>
            </a:r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Java 8 will use “default” files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133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22552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/>
              <a:buChar char="•"/>
            </a:pPr>
            <a:r>
              <a:rPr lang="en-US" dirty="0" smtClean="0"/>
              <a:t>Alternate API</a:t>
            </a:r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More efficient implementations</a:t>
            </a:r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Not coupled to lowest version of Java in Prod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134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88604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85750"/>
            <a:ext cx="7569200" cy="852488"/>
          </a:xfrm>
        </p:spPr>
        <p:txBody>
          <a:bodyPr/>
          <a:lstStyle/>
          <a:p>
            <a:r>
              <a:rPr lang="en-US" dirty="0"/>
              <a:t>Module </a:t>
            </a:r>
            <a:r>
              <a:rPr lang="en-US" dirty="0" smtClean="0"/>
              <a:t>6 </a:t>
            </a:r>
            <a:r>
              <a:rPr lang="mr-IN" dirty="0"/>
              <a:t>–</a:t>
            </a:r>
            <a:r>
              <a:rPr lang="en-US" dirty="0"/>
              <a:t> Question </a:t>
            </a:r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5" y="1123950"/>
            <a:ext cx="7504113" cy="2933700"/>
          </a:xfrm>
        </p:spPr>
        <p:txBody>
          <a:bodyPr/>
          <a:lstStyle/>
          <a:p>
            <a:r>
              <a:rPr lang="en-US" dirty="0" smtClean="0"/>
              <a:t>What is the maximum number of multi-version folders you can currently have the are version specific?</a:t>
            </a:r>
          </a:p>
          <a:p>
            <a:endParaRPr lang="en-US" sz="2200" dirty="0">
              <a:latin typeface="Courier"/>
              <a:cs typeface="Courier"/>
            </a:endParaRPr>
          </a:p>
          <a:p>
            <a:pPr marL="514100" indent="-514100">
              <a:buFont typeface="+mj-lt"/>
              <a:buAutoNum type="alphaUcPeriod"/>
            </a:pPr>
            <a:r>
              <a:rPr lang="en-US" dirty="0"/>
              <a:t>1</a:t>
            </a:r>
            <a:endParaRPr lang="en-US" dirty="0" smtClean="0"/>
          </a:p>
          <a:p>
            <a:pPr marL="514100" indent="-514100">
              <a:buFont typeface="+mj-lt"/>
              <a:buAutoNum type="alphaUcPeriod"/>
            </a:pPr>
            <a:r>
              <a:rPr lang="en-US" dirty="0"/>
              <a:t>2</a:t>
            </a:r>
            <a:endParaRPr lang="en-US" dirty="0" smtClean="0"/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3</a:t>
            </a:r>
          </a:p>
          <a:p>
            <a:pPr marL="0" indent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135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97654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85750"/>
            <a:ext cx="7569200" cy="852488"/>
          </a:xfrm>
        </p:spPr>
        <p:txBody>
          <a:bodyPr/>
          <a:lstStyle/>
          <a:p>
            <a:r>
              <a:rPr lang="en-US" dirty="0"/>
              <a:t>Module </a:t>
            </a:r>
            <a:r>
              <a:rPr lang="en-US" dirty="0" smtClean="0"/>
              <a:t>6 </a:t>
            </a:r>
            <a:r>
              <a:rPr lang="mr-IN" dirty="0"/>
              <a:t>–</a:t>
            </a:r>
            <a:r>
              <a:rPr lang="en-US" dirty="0"/>
              <a:t> Question </a:t>
            </a:r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5" y="1123950"/>
            <a:ext cx="7504113" cy="2933700"/>
          </a:xfrm>
        </p:spPr>
        <p:txBody>
          <a:bodyPr/>
          <a:lstStyle/>
          <a:p>
            <a:r>
              <a:rPr lang="en-US" dirty="0" smtClean="0"/>
              <a:t>What is the name of the property to enable multi-release jars?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 err="1" smtClean="0"/>
              <a:t>MultiRelease</a:t>
            </a:r>
            <a:r>
              <a:rPr lang="en-US" dirty="0" smtClean="0"/>
              <a:t>=on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 err="1" smtClean="0"/>
              <a:t>MultiRelease</a:t>
            </a:r>
            <a:r>
              <a:rPr lang="en-US" dirty="0" smtClean="0"/>
              <a:t>=true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Multi-Release=on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/>
              <a:t>Multi-Release=</a:t>
            </a:r>
            <a:r>
              <a:rPr lang="en-US" dirty="0" smtClean="0"/>
              <a:t>true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None of the above</a:t>
            </a:r>
            <a:endParaRPr lang="en-US" dirty="0"/>
          </a:p>
          <a:p>
            <a:pPr marL="514100" indent="-514100">
              <a:buFont typeface="+mj-lt"/>
              <a:buAutoNum type="alphaUcPeriod"/>
            </a:pPr>
            <a:endParaRPr lang="en-US" dirty="0" smtClean="0"/>
          </a:p>
          <a:p>
            <a:pPr marL="0" indent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136</a:t>
            </a:fld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4724405" y="3105150"/>
            <a:ext cx="3581395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22729" rIns="0" bIns="0" numCol="1" anchor="t" anchorCtr="0" compatLnSpc="1">
            <a:prstTxWarp prst="textNoShape">
              <a:avLst/>
            </a:prstTxWarp>
          </a:bodyPr>
          <a:lstStyle>
            <a:lvl1pPr marL="274638" indent="-274638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150"/>
              </a:spcAft>
              <a:buClr>
                <a:srgbClr val="000000"/>
              </a:buClr>
              <a:buSzPct val="100000"/>
              <a:buFont typeface="Times New Roman" charset="0"/>
              <a:defRPr sz="2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00075" indent="-228600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925"/>
              </a:spcAft>
              <a:buClr>
                <a:srgbClr val="000000"/>
              </a:buClr>
              <a:buSzPct val="100000"/>
              <a:buFont typeface="Times New Roman" charset="0"/>
              <a:defRPr sz="23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923925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688"/>
              </a:spcAft>
              <a:buClr>
                <a:srgbClr val="000000"/>
              </a:buClr>
              <a:buSzPct val="100000"/>
              <a:buFont typeface="Times New Roman" charset="0"/>
              <a:defRPr sz="19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293813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46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663700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8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036376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2406627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2776877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147126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100" indent="-514100">
              <a:buFont typeface="+mj-lt"/>
              <a:buAutoNum type="alphaUcPeriod" startAt="4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1000973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85750"/>
            <a:ext cx="7569200" cy="852488"/>
          </a:xfrm>
        </p:spPr>
        <p:txBody>
          <a:bodyPr/>
          <a:lstStyle/>
          <a:p>
            <a:r>
              <a:rPr lang="en-US" dirty="0"/>
              <a:t>Module </a:t>
            </a:r>
            <a:r>
              <a:rPr lang="en-US" dirty="0" smtClean="0"/>
              <a:t>6 </a:t>
            </a:r>
            <a:r>
              <a:rPr lang="mr-IN" dirty="0"/>
              <a:t>–</a:t>
            </a:r>
            <a:r>
              <a:rPr lang="en-US" dirty="0"/>
              <a:t> Question </a:t>
            </a:r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5" y="1123950"/>
            <a:ext cx="7504113" cy="2933700"/>
          </a:xfrm>
        </p:spPr>
        <p:txBody>
          <a:bodyPr/>
          <a:lstStyle/>
          <a:p>
            <a:r>
              <a:rPr lang="en-US" dirty="0" smtClean="0"/>
              <a:t>Which module command allows callers to access a package?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/>
              <a:t>e</a:t>
            </a:r>
            <a:r>
              <a:rPr lang="en-US" dirty="0" smtClean="0"/>
              <a:t>xports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opens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reflects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requires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None of the above</a:t>
            </a:r>
          </a:p>
          <a:p>
            <a:pPr marL="514100" indent="-514100">
              <a:buFont typeface="+mj-lt"/>
              <a:buAutoNum type="alphaUcPeriod"/>
            </a:pPr>
            <a:endParaRPr lang="en-US" dirty="0"/>
          </a:p>
          <a:p>
            <a:pPr marL="514100" indent="-514100">
              <a:buFont typeface="+mj-lt"/>
              <a:buAutoNum type="alphaUcPeriod"/>
            </a:pPr>
            <a:endParaRPr lang="en-US" dirty="0" smtClean="0"/>
          </a:p>
          <a:p>
            <a:pPr marL="0" indent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137</a:t>
            </a:fld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4724405" y="3105150"/>
            <a:ext cx="3581395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22729" rIns="0" bIns="0" numCol="1" anchor="t" anchorCtr="0" compatLnSpc="1">
            <a:prstTxWarp prst="textNoShape">
              <a:avLst/>
            </a:prstTxWarp>
          </a:bodyPr>
          <a:lstStyle>
            <a:lvl1pPr marL="274638" indent="-274638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150"/>
              </a:spcAft>
              <a:buClr>
                <a:srgbClr val="000000"/>
              </a:buClr>
              <a:buSzPct val="100000"/>
              <a:buFont typeface="Times New Roman" charset="0"/>
              <a:defRPr sz="2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00075" indent="-228600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925"/>
              </a:spcAft>
              <a:buClr>
                <a:srgbClr val="000000"/>
              </a:buClr>
              <a:buSzPct val="100000"/>
              <a:buFont typeface="Times New Roman" charset="0"/>
              <a:defRPr sz="23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923925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688"/>
              </a:spcAft>
              <a:buClr>
                <a:srgbClr val="000000"/>
              </a:buClr>
              <a:buSzPct val="100000"/>
              <a:buFont typeface="Times New Roman" charset="0"/>
              <a:defRPr sz="19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293813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46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663700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8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036376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2406627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2776877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147126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100" indent="-514100">
              <a:buFont typeface="+mj-lt"/>
              <a:buAutoNum type="alphaUcPeriod" startAt="4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8901543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85750"/>
            <a:ext cx="7569200" cy="852488"/>
          </a:xfrm>
        </p:spPr>
        <p:txBody>
          <a:bodyPr/>
          <a:lstStyle/>
          <a:p>
            <a:r>
              <a:rPr lang="en-US" dirty="0"/>
              <a:t>Module </a:t>
            </a:r>
            <a:r>
              <a:rPr lang="en-US" dirty="0" smtClean="0"/>
              <a:t>6 </a:t>
            </a:r>
            <a:r>
              <a:rPr lang="mr-IN" dirty="0"/>
              <a:t>–</a:t>
            </a:r>
            <a:r>
              <a:rPr lang="en-US" dirty="0"/>
              <a:t> Question </a:t>
            </a:r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5" y="1123950"/>
            <a:ext cx="7504113" cy="2933700"/>
          </a:xfrm>
        </p:spPr>
        <p:txBody>
          <a:bodyPr/>
          <a:lstStyle/>
          <a:p>
            <a:r>
              <a:rPr lang="en-US" dirty="0" smtClean="0"/>
              <a:t>What is the name of the folder for multi-release files?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files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 err="1" smtClean="0"/>
              <a:t>multiRelease</a:t>
            </a:r>
            <a:endParaRPr lang="en-US" dirty="0" smtClean="0"/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multi-release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versions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None of the above</a:t>
            </a:r>
            <a:endParaRPr lang="en-US" dirty="0"/>
          </a:p>
          <a:p>
            <a:pPr marL="514100" indent="-514100">
              <a:buFont typeface="+mj-lt"/>
              <a:buAutoNum type="alphaUcPeriod"/>
            </a:pPr>
            <a:endParaRPr lang="en-US" dirty="0" smtClean="0"/>
          </a:p>
          <a:p>
            <a:pPr marL="0" indent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138</a:t>
            </a:fld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4724405" y="3105150"/>
            <a:ext cx="3581395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22729" rIns="0" bIns="0" numCol="1" anchor="t" anchorCtr="0" compatLnSpc="1">
            <a:prstTxWarp prst="textNoShape">
              <a:avLst/>
            </a:prstTxWarp>
          </a:bodyPr>
          <a:lstStyle>
            <a:lvl1pPr marL="274638" indent="-274638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150"/>
              </a:spcAft>
              <a:buClr>
                <a:srgbClr val="000000"/>
              </a:buClr>
              <a:buSzPct val="100000"/>
              <a:buFont typeface="Times New Roman" charset="0"/>
              <a:defRPr sz="2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00075" indent="-228600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925"/>
              </a:spcAft>
              <a:buClr>
                <a:srgbClr val="000000"/>
              </a:buClr>
              <a:buSzPct val="100000"/>
              <a:buFont typeface="Times New Roman" charset="0"/>
              <a:defRPr sz="23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923925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688"/>
              </a:spcAft>
              <a:buClr>
                <a:srgbClr val="000000"/>
              </a:buClr>
              <a:buSzPct val="100000"/>
              <a:buFont typeface="Times New Roman" charset="0"/>
              <a:defRPr sz="19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293813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46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663700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8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036376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2406627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2776877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147126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100" indent="-514100">
              <a:buFont typeface="+mj-lt"/>
              <a:buAutoNum type="alphaUcPeriod" startAt="4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0744801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85750"/>
            <a:ext cx="7569200" cy="852488"/>
          </a:xfrm>
        </p:spPr>
        <p:txBody>
          <a:bodyPr/>
          <a:lstStyle/>
          <a:p>
            <a:r>
              <a:rPr lang="en-US" dirty="0"/>
              <a:t>Module </a:t>
            </a:r>
            <a:r>
              <a:rPr lang="en-US" dirty="0" smtClean="0"/>
              <a:t>6 </a:t>
            </a:r>
            <a:r>
              <a:rPr lang="mr-IN" dirty="0"/>
              <a:t>–</a:t>
            </a:r>
            <a:r>
              <a:rPr lang="en-US" dirty="0"/>
              <a:t> Question </a:t>
            </a:r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5" y="1123950"/>
            <a:ext cx="7504113" cy="2933700"/>
          </a:xfrm>
        </p:spPr>
        <p:txBody>
          <a:bodyPr/>
          <a:lstStyle/>
          <a:p>
            <a:r>
              <a:rPr lang="en-US" dirty="0" smtClean="0"/>
              <a:t>How many modules are available by default?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0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1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2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3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/>
              <a:t>4</a:t>
            </a:r>
            <a:endParaRPr lang="en-US" dirty="0" smtClean="0"/>
          </a:p>
          <a:p>
            <a:pPr marL="514100" indent="-514100">
              <a:buFont typeface="+mj-lt"/>
              <a:buAutoNum type="alphaUcPeriod"/>
            </a:pPr>
            <a:endParaRPr lang="en-US" dirty="0"/>
          </a:p>
          <a:p>
            <a:pPr marL="514100" indent="-514100">
              <a:buFont typeface="+mj-lt"/>
              <a:buAutoNum type="alphaUcPeriod"/>
            </a:pPr>
            <a:endParaRPr lang="en-US" dirty="0" smtClean="0"/>
          </a:p>
          <a:p>
            <a:pPr marL="0" indent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139</a:t>
            </a:fld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4724405" y="3105150"/>
            <a:ext cx="3581395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22729" rIns="0" bIns="0" numCol="1" anchor="t" anchorCtr="0" compatLnSpc="1">
            <a:prstTxWarp prst="textNoShape">
              <a:avLst/>
            </a:prstTxWarp>
          </a:bodyPr>
          <a:lstStyle>
            <a:lvl1pPr marL="274638" indent="-274638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150"/>
              </a:spcAft>
              <a:buClr>
                <a:srgbClr val="000000"/>
              </a:buClr>
              <a:buSzPct val="100000"/>
              <a:buFont typeface="Times New Roman" charset="0"/>
              <a:defRPr sz="2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00075" indent="-228600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925"/>
              </a:spcAft>
              <a:buClr>
                <a:srgbClr val="000000"/>
              </a:buClr>
              <a:buSzPct val="100000"/>
              <a:buFont typeface="Times New Roman" charset="0"/>
              <a:defRPr sz="23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923925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688"/>
              </a:spcAft>
              <a:buClr>
                <a:srgbClr val="000000"/>
              </a:buClr>
              <a:buSzPct val="100000"/>
              <a:buFont typeface="Times New Roman" charset="0"/>
              <a:defRPr sz="19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293813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46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663700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8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036376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2406627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2776877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147126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100" indent="-514100">
              <a:buFont typeface="+mj-lt"/>
              <a:buAutoNum type="alphaUcPeriod" startAt="4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3205252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Beta Cert Expectations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100" indent="-514100">
              <a:buFont typeface="Arial"/>
              <a:buChar char="•"/>
            </a:pPr>
            <a:r>
              <a:rPr lang="en-US" dirty="0" smtClean="0"/>
              <a:t>More questions</a:t>
            </a:r>
          </a:p>
          <a:p>
            <a:pPr marL="514100" indent="-514100">
              <a:buFont typeface="Arial"/>
              <a:buChar char="•"/>
            </a:pPr>
            <a:r>
              <a:rPr lang="en-US" dirty="0" smtClean="0"/>
              <a:t>Sometimes no right answer</a:t>
            </a:r>
          </a:p>
          <a:p>
            <a:pPr marL="514100" indent="-514100">
              <a:buFont typeface="Arial"/>
              <a:buChar char="•"/>
            </a:pPr>
            <a:r>
              <a:rPr lang="en-US" dirty="0" smtClean="0"/>
              <a:t>Can leave comments</a:t>
            </a:r>
          </a:p>
          <a:p>
            <a:pPr marL="514100" indent="-514100">
              <a:buFont typeface="Arial"/>
              <a:buChar char="•"/>
            </a:pPr>
            <a:r>
              <a:rPr lang="en-US" dirty="0" smtClean="0"/>
              <a:t>Few study materials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7715364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85750"/>
            <a:ext cx="7569200" cy="852488"/>
          </a:xfrm>
        </p:spPr>
        <p:txBody>
          <a:bodyPr/>
          <a:lstStyle/>
          <a:p>
            <a:r>
              <a:rPr lang="en-US" dirty="0"/>
              <a:t>Module </a:t>
            </a:r>
            <a:r>
              <a:rPr lang="en-US" dirty="0" smtClean="0"/>
              <a:t>6 </a:t>
            </a:r>
            <a:r>
              <a:rPr lang="mr-IN" dirty="0"/>
              <a:t>–</a:t>
            </a:r>
            <a:r>
              <a:rPr lang="en-US" dirty="0"/>
              <a:t> Question 6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5" y="1123950"/>
            <a:ext cx="7504113" cy="2933700"/>
          </a:xfrm>
        </p:spPr>
        <p:txBody>
          <a:bodyPr/>
          <a:lstStyle/>
          <a:p>
            <a:r>
              <a:rPr lang="en-US" dirty="0" smtClean="0"/>
              <a:t>Which module command allows reflection?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/>
              <a:t>e</a:t>
            </a:r>
            <a:r>
              <a:rPr lang="en-US" dirty="0" smtClean="0"/>
              <a:t>xports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opens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reflects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requires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None of the above</a:t>
            </a:r>
          </a:p>
          <a:p>
            <a:pPr marL="514100" indent="-514100">
              <a:buFont typeface="+mj-lt"/>
              <a:buAutoNum type="alphaUcPeriod"/>
            </a:pPr>
            <a:endParaRPr lang="en-US" dirty="0"/>
          </a:p>
          <a:p>
            <a:pPr marL="514100" indent="-514100">
              <a:buFont typeface="+mj-lt"/>
              <a:buAutoNum type="alphaUcPeriod"/>
            </a:pPr>
            <a:endParaRPr lang="en-US" dirty="0" smtClean="0"/>
          </a:p>
          <a:p>
            <a:pPr marL="0" indent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140</a:t>
            </a:fld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4724405" y="3105150"/>
            <a:ext cx="3581395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22729" rIns="0" bIns="0" numCol="1" anchor="t" anchorCtr="0" compatLnSpc="1">
            <a:prstTxWarp prst="textNoShape">
              <a:avLst/>
            </a:prstTxWarp>
          </a:bodyPr>
          <a:lstStyle>
            <a:lvl1pPr marL="274638" indent="-274638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150"/>
              </a:spcAft>
              <a:buClr>
                <a:srgbClr val="000000"/>
              </a:buClr>
              <a:buSzPct val="100000"/>
              <a:buFont typeface="Times New Roman" charset="0"/>
              <a:defRPr sz="2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00075" indent="-228600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925"/>
              </a:spcAft>
              <a:buClr>
                <a:srgbClr val="000000"/>
              </a:buClr>
              <a:buSzPct val="100000"/>
              <a:buFont typeface="Times New Roman" charset="0"/>
              <a:defRPr sz="23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923925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688"/>
              </a:spcAft>
              <a:buClr>
                <a:srgbClr val="000000"/>
              </a:buClr>
              <a:buSzPct val="100000"/>
              <a:buFont typeface="Times New Roman" charset="0"/>
              <a:defRPr sz="19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293813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46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663700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8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036376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2406627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2776877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147126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100" indent="-514100">
              <a:buFont typeface="+mj-lt"/>
              <a:buAutoNum type="alphaUcPeriod" startAt="4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7485552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85750"/>
            <a:ext cx="7569200" cy="852488"/>
          </a:xfrm>
        </p:spPr>
        <p:txBody>
          <a:bodyPr/>
          <a:lstStyle/>
          <a:p>
            <a:r>
              <a:rPr lang="en-US" dirty="0"/>
              <a:t>Module </a:t>
            </a:r>
            <a:r>
              <a:rPr lang="en-US" dirty="0" smtClean="0"/>
              <a:t>6 </a:t>
            </a:r>
            <a:r>
              <a:rPr lang="mr-IN" dirty="0"/>
              <a:t>–</a:t>
            </a:r>
            <a:r>
              <a:rPr lang="en-US" dirty="0"/>
              <a:t> Question </a:t>
            </a:r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5" y="1123950"/>
            <a:ext cx="7504113" cy="2933700"/>
          </a:xfrm>
        </p:spPr>
        <p:txBody>
          <a:bodyPr/>
          <a:lstStyle/>
          <a:p>
            <a:r>
              <a:rPr lang="en-US" dirty="0" smtClean="0"/>
              <a:t>What is the name of the property to enable multi-release jars?</a:t>
            </a:r>
          </a:p>
          <a:p>
            <a:endParaRPr lang="en-US" sz="2200" dirty="0" smtClean="0">
              <a:latin typeface="Courier"/>
              <a:cs typeface="Courier"/>
            </a:endParaRPr>
          </a:p>
          <a:p>
            <a:endParaRPr lang="en-US" sz="2200" dirty="0">
              <a:latin typeface="Courier"/>
              <a:cs typeface="Courier"/>
            </a:endParaRPr>
          </a:p>
          <a:p>
            <a:pPr marL="514100" indent="-514100">
              <a:buFont typeface="+mj-lt"/>
              <a:buAutoNum type="alphaUcPeriod"/>
            </a:pPr>
            <a:r>
              <a:rPr lang="en-US" dirty="0" err="1" smtClean="0"/>
              <a:t>MultiRelease</a:t>
            </a:r>
            <a:r>
              <a:rPr lang="en-US" dirty="0" smtClean="0"/>
              <a:t>=on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 err="1" smtClean="0"/>
              <a:t>MultiRelease</a:t>
            </a:r>
            <a:r>
              <a:rPr lang="en-US" dirty="0" smtClean="0"/>
              <a:t>=true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Multi-Release=on</a:t>
            </a:r>
          </a:p>
          <a:p>
            <a:pPr marL="0" indent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141</a:t>
            </a:fld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4724405" y="3105150"/>
            <a:ext cx="3581395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22729" rIns="0" bIns="0" numCol="1" anchor="t" anchorCtr="0" compatLnSpc="1">
            <a:prstTxWarp prst="textNoShape">
              <a:avLst/>
            </a:prstTxWarp>
          </a:bodyPr>
          <a:lstStyle>
            <a:lvl1pPr marL="274638" indent="-274638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150"/>
              </a:spcAft>
              <a:buClr>
                <a:srgbClr val="000000"/>
              </a:buClr>
              <a:buSzPct val="100000"/>
              <a:buFont typeface="Times New Roman" charset="0"/>
              <a:defRPr sz="2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00075" indent="-228600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925"/>
              </a:spcAft>
              <a:buClr>
                <a:srgbClr val="000000"/>
              </a:buClr>
              <a:buSzPct val="100000"/>
              <a:buFont typeface="Times New Roman" charset="0"/>
              <a:defRPr sz="23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923925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688"/>
              </a:spcAft>
              <a:buClr>
                <a:srgbClr val="000000"/>
              </a:buClr>
              <a:buSzPct val="100000"/>
              <a:buFont typeface="Times New Roman" charset="0"/>
              <a:defRPr sz="19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293813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46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663700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8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036376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2406627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2776877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147126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100" indent="-514100">
              <a:buFont typeface="+mj-lt"/>
              <a:buAutoNum type="alphaUcPeriod" startAt="4"/>
            </a:pPr>
            <a:r>
              <a:rPr lang="en-US" dirty="0" smtClean="0"/>
              <a:t>Multi-Release=true</a:t>
            </a:r>
          </a:p>
          <a:p>
            <a:pPr marL="514100" indent="-514100">
              <a:buFont typeface="+mj-lt"/>
              <a:buAutoNum type="alphaUcPeriod" startAt="4"/>
            </a:pPr>
            <a:r>
              <a:rPr lang="en-US" dirty="0" smtClean="0"/>
              <a:t>None of the above</a:t>
            </a:r>
          </a:p>
        </p:txBody>
      </p:sp>
    </p:spTree>
    <p:extLst>
      <p:ext uri="{BB962C8B-B14F-4D97-AF65-F5344CB8AC3E}">
        <p14:creationId xmlns:p14="http://schemas.microsoft.com/office/powerpoint/2010/main" val="41516662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85750"/>
            <a:ext cx="7569200" cy="852488"/>
          </a:xfrm>
        </p:spPr>
        <p:txBody>
          <a:bodyPr/>
          <a:lstStyle/>
          <a:p>
            <a:r>
              <a:rPr lang="en-US" dirty="0" smtClean="0"/>
              <a:t>Lab &amp; Break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142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5" y="1047750"/>
            <a:ext cx="7504113" cy="3200400"/>
          </a:xfrm>
        </p:spPr>
        <p:txBody>
          <a:bodyPr/>
          <a:lstStyle/>
          <a:p>
            <a:pPr marL="0" indent="0" algn="ctr"/>
            <a:r>
              <a:rPr lang="en-US" dirty="0" smtClean="0"/>
              <a:t>See handout</a:t>
            </a:r>
          </a:p>
          <a:p>
            <a:pPr marL="514100" indent="-514100" algn="ctr">
              <a:buFont typeface="+mj-lt"/>
              <a:buAutoNum type="arabicPeriod"/>
            </a:pP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1581150"/>
            <a:ext cx="2647950" cy="26479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7800" y="1657350"/>
            <a:ext cx="2495550" cy="249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0544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Module 7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6977" indent="-456977">
              <a:buFont typeface="Arial"/>
              <a:buChar char="•"/>
            </a:pPr>
            <a:r>
              <a:rPr lang="en-US" dirty="0" smtClean="0"/>
              <a:t>Review lab</a:t>
            </a:r>
          </a:p>
          <a:p>
            <a:pPr marL="456977" indent="-456977">
              <a:buFont typeface="Arial"/>
              <a:buChar char="•"/>
            </a:pPr>
            <a:r>
              <a:rPr lang="en-US" dirty="0" smtClean="0"/>
              <a:t>Study tips</a:t>
            </a:r>
          </a:p>
          <a:p>
            <a:pPr marL="456977" indent="-456977">
              <a:buFont typeface="Arial"/>
              <a:buChar char="•"/>
            </a:pPr>
            <a:r>
              <a:rPr lang="en-US" dirty="0" smtClean="0"/>
              <a:t>Harder questions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143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00311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 lab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100" indent="-514100">
              <a:buFont typeface="+mj-lt"/>
              <a:buAutoNum type="arabicPeriod"/>
            </a:pPr>
            <a:r>
              <a:rPr lang="en-US" dirty="0" smtClean="0"/>
              <a:t>What did you observe creating the multi module jar?</a:t>
            </a:r>
          </a:p>
          <a:p>
            <a:pPr marL="514100" indent="-514100">
              <a:buFont typeface="+mj-lt"/>
              <a:buAutoNum type="arabicPeriod"/>
            </a:pPr>
            <a:r>
              <a:rPr lang="en-US" dirty="0" smtClean="0"/>
              <a:t>How many modules are built in? Which look most useful?</a:t>
            </a:r>
          </a:p>
          <a:p>
            <a:pPr marL="514100" indent="-514100">
              <a:buFont typeface="+mj-lt"/>
              <a:buAutoNum type="arabicPeriod"/>
            </a:pPr>
            <a:r>
              <a:rPr lang="en-US" dirty="0" smtClean="0"/>
              <a:t>Did anyone succeed in packaging a module?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144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57097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Preparing for the Exam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6977" indent="-456977">
              <a:buFont typeface="Arial"/>
              <a:buChar char="•"/>
            </a:pPr>
            <a:r>
              <a:rPr lang="en-US" dirty="0" smtClean="0"/>
              <a:t>Even if for Java 8</a:t>
            </a:r>
          </a:p>
          <a:p>
            <a:pPr marL="782258" lvl="1" indent="-456977">
              <a:buFont typeface="Arial"/>
              <a:buChar char="•"/>
            </a:pPr>
            <a:r>
              <a:rPr lang="en-US" dirty="0" smtClean="0"/>
              <a:t>Study Guide (ex: Mine!)</a:t>
            </a:r>
          </a:p>
          <a:p>
            <a:pPr marL="782258" lvl="1" indent="-456977">
              <a:buFont typeface="Arial"/>
              <a:buChar char="•"/>
            </a:pPr>
            <a:r>
              <a:rPr lang="en-US" dirty="0" smtClean="0"/>
              <a:t>Mock Exams (ex: </a:t>
            </a:r>
            <a:r>
              <a:rPr lang="en-US" dirty="0" err="1" smtClean="0"/>
              <a:t>Enthuware</a:t>
            </a:r>
            <a:r>
              <a:rPr lang="en-US" dirty="0" smtClean="0"/>
              <a:t>)</a:t>
            </a:r>
          </a:p>
          <a:p>
            <a:pPr marL="456977" indent="-456977">
              <a:buFont typeface="Arial"/>
              <a:buChar char="•"/>
            </a:pPr>
            <a:r>
              <a:rPr lang="en-US" dirty="0" smtClean="0"/>
              <a:t>Study at least 15 minutes a day (advice courtesy of Bert Bates)</a:t>
            </a:r>
          </a:p>
          <a:p>
            <a:pPr marL="456977" indent="-456977">
              <a:buFont typeface="Arial"/>
              <a:buChar char="•"/>
            </a:pPr>
            <a:r>
              <a:rPr lang="en-US" dirty="0" smtClean="0"/>
              <a:t>Create a plan (even if don’t follow)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145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0645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Preparing for the Exam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6977" indent="-456977">
              <a:buFont typeface="Arial"/>
              <a:buChar char="•"/>
            </a:pPr>
            <a:r>
              <a:rPr lang="en-US" dirty="0" smtClean="0"/>
              <a:t>Code snippets</a:t>
            </a:r>
          </a:p>
          <a:p>
            <a:pPr marL="456977" indent="-456977">
              <a:buFont typeface="Arial"/>
              <a:buChar char="•"/>
            </a:pPr>
            <a:r>
              <a:rPr lang="en-US" dirty="0" smtClean="0"/>
              <a:t>Memorize and write down that day</a:t>
            </a:r>
          </a:p>
          <a:p>
            <a:pPr marL="456977" indent="-456977">
              <a:buFont typeface="Arial"/>
              <a:buChar char="•"/>
            </a:pPr>
            <a:r>
              <a:rPr lang="en-US" dirty="0" smtClean="0"/>
              <a:t>How do use practice questions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146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52973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Day of the Exam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6977" indent="-456977">
              <a:buFont typeface="Arial"/>
              <a:buChar char="•"/>
            </a:pPr>
            <a:r>
              <a:rPr lang="en-US" dirty="0" smtClean="0"/>
              <a:t>Writing instrument and materials</a:t>
            </a:r>
          </a:p>
          <a:p>
            <a:pPr marL="456977" indent="-456977">
              <a:buFont typeface="Arial"/>
              <a:buChar char="•"/>
            </a:pPr>
            <a:r>
              <a:rPr lang="en-US" dirty="0" smtClean="0"/>
              <a:t>Time management</a:t>
            </a:r>
          </a:p>
          <a:p>
            <a:pPr marL="456977" indent="-456977">
              <a:buFont typeface="Arial"/>
              <a:buChar char="•"/>
            </a:pPr>
            <a:r>
              <a:rPr lang="en-US" dirty="0" smtClean="0"/>
              <a:t>Flagging questions and multiple passes</a:t>
            </a:r>
          </a:p>
          <a:p>
            <a:pPr marL="456977" indent="-456977">
              <a:buFont typeface="Arial"/>
              <a:buChar char="•"/>
            </a:pPr>
            <a:r>
              <a:rPr lang="en-US" dirty="0" smtClean="0"/>
              <a:t>Don’t leave any blank!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147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95068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After the Exam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6977" indent="-456977">
              <a:buFont typeface="Arial"/>
              <a:buChar char="•"/>
            </a:pPr>
            <a:r>
              <a:rPr lang="en-US" dirty="0" smtClean="0"/>
              <a:t>Celebrate!</a:t>
            </a:r>
          </a:p>
          <a:p>
            <a:pPr marL="456977" indent="-456977">
              <a:buFont typeface="Arial"/>
              <a:buChar char="•"/>
            </a:pPr>
            <a:r>
              <a:rPr lang="en-US" dirty="0" smtClean="0"/>
              <a:t>Tweet me your success </a:t>
            </a:r>
            <a:r>
              <a:rPr lang="en-US" dirty="0" smtClean="0">
                <a:sym typeface="Wingdings"/>
              </a:rPr>
              <a:t>.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148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1679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Almost the end...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6977" indent="-456977">
              <a:buFont typeface="Arial"/>
              <a:buChar char="•"/>
            </a:pPr>
            <a:r>
              <a:rPr lang="en-US" dirty="0" smtClean="0"/>
              <a:t>Ten more questions. </a:t>
            </a:r>
          </a:p>
          <a:p>
            <a:pPr marL="456977" indent="-456977">
              <a:buFont typeface="Arial"/>
              <a:buChar char="•"/>
            </a:pPr>
            <a:r>
              <a:rPr lang="en-US" dirty="0" smtClean="0"/>
              <a:t>Keep track of how well you do!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149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42041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369672">
              <a:defRPr/>
            </a:pPr>
            <a:r>
              <a:rPr lang="en-US" dirty="0" smtClean="0"/>
              <a:t>Which version should I use?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80437D-9373-BF42-B2CB-7A9F9DECB36E}" type="slidenum">
              <a:rPr lang="en-US"/>
              <a:pPr>
                <a:defRPr/>
              </a:pPr>
              <a:t>15</a:t>
            </a:fld>
            <a:endParaRPr lang="en-US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80233866"/>
              </p:ext>
            </p:extLst>
          </p:nvPr>
        </p:nvGraphicFramePr>
        <p:xfrm>
          <a:off x="815975" y="1470025"/>
          <a:ext cx="7504113" cy="256032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2501371"/>
                <a:gridCol w="2501371"/>
                <a:gridCol w="250137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Java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Oracle JDK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Open JDK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New version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Every 3 years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Every 6 months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Cost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Paid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Free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Upgrade</a:t>
                      </a:r>
                      <a:r>
                        <a:rPr lang="en-US" sz="2400" baseline="0" dirty="0" smtClean="0"/>
                        <a:t> Options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sz="2400" dirty="0" smtClean="0"/>
                        <a:t>Next version</a:t>
                      </a:r>
                    </a:p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sz="2400" dirty="0" smtClean="0"/>
                        <a:t>Security patch</a:t>
                      </a:r>
                    </a:p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sz="2400" dirty="0" smtClean="0"/>
                        <a:t>Open</a:t>
                      </a:r>
                      <a:r>
                        <a:rPr lang="en-US" sz="2400" baseline="0" dirty="0" smtClean="0"/>
                        <a:t> JDK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sz="2400" dirty="0" smtClean="0"/>
                        <a:t>Interim security patch</a:t>
                      </a:r>
                    </a:p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sz="2400" dirty="0" smtClean="0"/>
                        <a:t>Next version</a:t>
                      </a:r>
                      <a:endParaRPr lang="en-US" sz="24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938233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85750"/>
            <a:ext cx="7569200" cy="852488"/>
          </a:xfrm>
        </p:spPr>
        <p:txBody>
          <a:bodyPr/>
          <a:lstStyle/>
          <a:p>
            <a:r>
              <a:rPr lang="en-US" dirty="0"/>
              <a:t>Module 7</a:t>
            </a:r>
            <a:r>
              <a:rPr lang="en-US" dirty="0" smtClean="0"/>
              <a:t> </a:t>
            </a:r>
            <a:r>
              <a:rPr lang="mr-IN" dirty="0"/>
              <a:t>–</a:t>
            </a:r>
            <a:r>
              <a:rPr lang="en-US" dirty="0"/>
              <a:t> Question </a:t>
            </a:r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5" y="1123950"/>
            <a:ext cx="7504113" cy="2933700"/>
          </a:xfrm>
        </p:spPr>
        <p:txBody>
          <a:bodyPr/>
          <a:lstStyle/>
          <a:p>
            <a:r>
              <a:rPr lang="en-US" dirty="0" smtClean="0"/>
              <a:t>Which is true?</a:t>
            </a:r>
          </a:p>
          <a:p>
            <a:pPr marL="514100" indent="-514100">
              <a:buFont typeface="+mj-lt"/>
              <a:buAutoNum type="alphaUcPeriod"/>
            </a:pPr>
            <a:endParaRPr lang="en-US" dirty="0" smtClean="0"/>
          </a:p>
          <a:p>
            <a:pPr marL="514100" indent="-514100">
              <a:buFont typeface="+mj-lt"/>
              <a:buAutoNum type="alphaUcPeriod"/>
            </a:pPr>
            <a:r>
              <a:rPr lang="en-US" sz="2400" dirty="0" smtClean="0"/>
              <a:t>Line x1 doesn’t compile</a:t>
            </a:r>
          </a:p>
          <a:p>
            <a:pPr marL="514100" indent="-514100">
              <a:buFont typeface="+mj-lt"/>
              <a:buAutoNum type="alphaUcPeriod"/>
            </a:pPr>
            <a:r>
              <a:rPr lang="en-US" sz="2400" dirty="0" smtClean="0"/>
              <a:t>Line x2 doesn’t compile</a:t>
            </a:r>
            <a:endParaRPr lang="en-US" sz="2400" dirty="0"/>
          </a:p>
          <a:p>
            <a:pPr marL="514100" indent="-514100">
              <a:buFont typeface="+mj-lt"/>
              <a:buAutoNum type="alphaUcPeriod"/>
            </a:pPr>
            <a:r>
              <a:rPr lang="en-US" sz="2400" dirty="0" smtClean="0"/>
              <a:t>Line x3 doesn’t compile</a:t>
            </a:r>
          </a:p>
          <a:p>
            <a:pPr marL="514100" indent="-514100">
              <a:buFont typeface="+mj-lt"/>
              <a:buAutoNum type="alphaUcPeriod"/>
            </a:pPr>
            <a:r>
              <a:rPr lang="en-US" sz="2400" dirty="0" smtClean="0"/>
              <a:t>MAX is accessible to implementing classes</a:t>
            </a:r>
          </a:p>
          <a:p>
            <a:pPr marL="514100" indent="-514100">
              <a:buFont typeface="+mj-lt"/>
              <a:buAutoNum type="alphaUcPeriod"/>
            </a:pPr>
            <a:r>
              <a:rPr lang="en-US" sz="2400" dirty="0"/>
              <a:t>m</a:t>
            </a:r>
            <a:r>
              <a:rPr lang="en-US" sz="2400" dirty="0" smtClean="0"/>
              <a:t>ax2() is </a:t>
            </a:r>
            <a:r>
              <a:rPr lang="en-US" sz="2400" dirty="0"/>
              <a:t>accessible to implementing classes</a:t>
            </a:r>
          </a:p>
          <a:p>
            <a:pPr marL="514100" indent="-514100">
              <a:buFont typeface="+mj-lt"/>
              <a:buAutoNum type="alphaU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150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2800" y="971550"/>
            <a:ext cx="45593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4444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85750"/>
            <a:ext cx="7569200" cy="852488"/>
          </a:xfrm>
        </p:spPr>
        <p:txBody>
          <a:bodyPr/>
          <a:lstStyle/>
          <a:p>
            <a:r>
              <a:rPr lang="en-US" dirty="0"/>
              <a:t>Module 7</a:t>
            </a:r>
            <a:r>
              <a:rPr lang="en-US" dirty="0" smtClean="0"/>
              <a:t> </a:t>
            </a:r>
            <a:r>
              <a:rPr lang="mr-IN" dirty="0"/>
              <a:t>–</a:t>
            </a:r>
            <a:r>
              <a:rPr lang="en-US" dirty="0"/>
              <a:t> Question </a:t>
            </a:r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5" y="1123950"/>
            <a:ext cx="7504113" cy="2933700"/>
          </a:xfrm>
        </p:spPr>
        <p:txBody>
          <a:bodyPr/>
          <a:lstStyle/>
          <a:p>
            <a:r>
              <a:rPr lang="en-US" dirty="0" smtClean="0"/>
              <a:t>What is output</a:t>
            </a:r>
          </a:p>
          <a:p>
            <a:r>
              <a:rPr lang="en-US" dirty="0"/>
              <a:t>w</a:t>
            </a:r>
            <a:r>
              <a:rPr lang="en-US" dirty="0" smtClean="0"/>
              <a:t>hen run </a:t>
            </a:r>
          </a:p>
          <a:p>
            <a:r>
              <a:rPr lang="en-US" dirty="0" smtClean="0"/>
              <a:t>java </a:t>
            </a:r>
            <a:r>
              <a:rPr lang="en-US" dirty="0" err="1" smtClean="0"/>
              <a:t>Output.java</a:t>
            </a:r>
            <a:r>
              <a:rPr lang="en-US" dirty="0" smtClean="0"/>
              <a:t>?</a:t>
            </a:r>
          </a:p>
          <a:p>
            <a:pPr marL="514100" indent="-514100">
              <a:buFont typeface="+mj-lt"/>
              <a:buAutoNum type="alphaUcPeriod"/>
            </a:pPr>
            <a:r>
              <a:rPr lang="en-US" sz="2400" dirty="0"/>
              <a:t>5</a:t>
            </a:r>
            <a:endParaRPr lang="en-US" sz="2400" dirty="0" smtClean="0"/>
          </a:p>
          <a:p>
            <a:pPr marL="514100" indent="-514100">
              <a:buFont typeface="+mj-lt"/>
              <a:buAutoNum type="alphaUcPeriod"/>
            </a:pPr>
            <a:r>
              <a:rPr lang="en-US" sz="2400" dirty="0"/>
              <a:t>6</a:t>
            </a:r>
          </a:p>
          <a:p>
            <a:pPr marL="514100" indent="-514100">
              <a:buFont typeface="+mj-lt"/>
              <a:buAutoNum type="alphaUcPeriod"/>
            </a:pPr>
            <a:r>
              <a:rPr lang="en-US" sz="2400" dirty="0" smtClean="0"/>
              <a:t>Code does not compile</a:t>
            </a:r>
          </a:p>
          <a:p>
            <a:pPr marL="514100" indent="-514100">
              <a:buFont typeface="+mj-lt"/>
              <a:buAutoNum type="alphaUcPeriod"/>
            </a:pPr>
            <a:r>
              <a:rPr lang="en-US" sz="2400" dirty="0" smtClean="0"/>
              <a:t>Code throws an exception at runtime</a:t>
            </a:r>
          </a:p>
          <a:p>
            <a:pPr marL="514100" indent="-514100">
              <a:buFont typeface="+mj-lt"/>
              <a:buAutoNum type="alphaU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151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8600" y="895350"/>
            <a:ext cx="4292600" cy="173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5783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85750"/>
            <a:ext cx="7569200" cy="852488"/>
          </a:xfrm>
        </p:spPr>
        <p:txBody>
          <a:bodyPr/>
          <a:lstStyle/>
          <a:p>
            <a:r>
              <a:rPr lang="en-US" dirty="0"/>
              <a:t>Module 7</a:t>
            </a:r>
            <a:r>
              <a:rPr lang="en-US" dirty="0" smtClean="0"/>
              <a:t> </a:t>
            </a:r>
            <a:r>
              <a:rPr lang="mr-IN" dirty="0"/>
              <a:t>–</a:t>
            </a:r>
            <a:r>
              <a:rPr lang="en-US" dirty="0"/>
              <a:t> Question </a:t>
            </a:r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5" y="1123950"/>
            <a:ext cx="7504113" cy="2933700"/>
          </a:xfrm>
        </p:spPr>
        <p:txBody>
          <a:bodyPr/>
          <a:lstStyle/>
          <a:p>
            <a:r>
              <a:rPr lang="en-US" dirty="0" smtClean="0"/>
              <a:t>Which is true of modules?</a:t>
            </a:r>
          </a:p>
          <a:p>
            <a:pPr marL="514100" indent="-514100">
              <a:buFont typeface="+mj-lt"/>
              <a:buAutoNum type="alphaUcPeriod"/>
            </a:pPr>
            <a:r>
              <a:rPr lang="en-US" sz="2400" dirty="0" smtClean="0"/>
              <a:t>A single class can be exported.</a:t>
            </a:r>
          </a:p>
          <a:p>
            <a:pPr marL="514100" indent="-514100">
              <a:buFont typeface="+mj-lt"/>
              <a:buAutoNum type="alphaUcPeriod"/>
            </a:pPr>
            <a:r>
              <a:rPr lang="en-US" sz="2400" dirty="0" smtClean="0"/>
              <a:t>A single package can be exported</a:t>
            </a:r>
          </a:p>
          <a:p>
            <a:pPr marL="514100" indent="-514100">
              <a:buFont typeface="+mj-lt"/>
              <a:buAutoNum type="alphaUcPeriod"/>
            </a:pPr>
            <a:r>
              <a:rPr lang="en-US" sz="2400" dirty="0" smtClean="0"/>
              <a:t>They require a module-</a:t>
            </a:r>
            <a:r>
              <a:rPr lang="en-US" sz="2400" dirty="0" err="1" smtClean="0"/>
              <a:t>def</a:t>
            </a:r>
            <a:r>
              <a:rPr lang="en-US" sz="2400" dirty="0" smtClean="0"/>
              <a:t> file</a:t>
            </a:r>
            <a:endParaRPr lang="en-US" sz="2400" dirty="0"/>
          </a:p>
          <a:p>
            <a:pPr marL="514100" indent="-514100">
              <a:buFont typeface="+mj-lt"/>
              <a:buAutoNum type="alphaUcPeriod"/>
            </a:pPr>
            <a:r>
              <a:rPr lang="en-US" sz="2400" dirty="0" smtClean="0"/>
              <a:t>They require a module-info file</a:t>
            </a:r>
          </a:p>
          <a:p>
            <a:pPr marL="514100" indent="-514100">
              <a:buFont typeface="+mj-lt"/>
              <a:buAutoNum type="alphaUcPeriod"/>
            </a:pPr>
            <a:r>
              <a:rPr lang="en-US" sz="2400" dirty="0" smtClean="0"/>
              <a:t>None of the above</a:t>
            </a:r>
          </a:p>
          <a:p>
            <a:pPr marL="514100" indent="-514100">
              <a:buFont typeface="+mj-lt"/>
              <a:buAutoNum type="alphaUcPeriod"/>
            </a:pPr>
            <a:endParaRPr lang="en-US" sz="2400" dirty="0"/>
          </a:p>
          <a:p>
            <a:pPr marL="0" indent="0"/>
            <a:endParaRPr lang="en-US" sz="2400" dirty="0"/>
          </a:p>
          <a:p>
            <a:pPr marL="514100" indent="-514100">
              <a:buFont typeface="+mj-lt"/>
              <a:buAutoNum type="alphaU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152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17898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85750"/>
            <a:ext cx="7569200" cy="852488"/>
          </a:xfrm>
        </p:spPr>
        <p:txBody>
          <a:bodyPr/>
          <a:lstStyle/>
          <a:p>
            <a:r>
              <a:rPr lang="en-US" dirty="0"/>
              <a:t>Module 7</a:t>
            </a:r>
            <a:r>
              <a:rPr lang="en-US" dirty="0" smtClean="0"/>
              <a:t> </a:t>
            </a:r>
            <a:r>
              <a:rPr lang="mr-IN" dirty="0"/>
              <a:t>–</a:t>
            </a:r>
            <a:r>
              <a:rPr lang="en-US" dirty="0"/>
              <a:t> Question 4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5" y="1123950"/>
            <a:ext cx="7504113" cy="2933700"/>
          </a:xfrm>
        </p:spPr>
        <p:txBody>
          <a:bodyPr/>
          <a:lstStyle/>
          <a:p>
            <a:r>
              <a:rPr lang="en-US" dirty="0" smtClean="0"/>
              <a:t>What is output</a:t>
            </a:r>
          </a:p>
          <a:p>
            <a:r>
              <a:rPr lang="en-US" dirty="0"/>
              <a:t>w</a:t>
            </a:r>
            <a:r>
              <a:rPr lang="en-US" dirty="0" smtClean="0"/>
              <a:t>hen run </a:t>
            </a:r>
          </a:p>
          <a:p>
            <a:r>
              <a:rPr lang="en-US" dirty="0" smtClean="0"/>
              <a:t>java </a:t>
            </a:r>
            <a:r>
              <a:rPr lang="en-US" dirty="0" err="1" smtClean="0"/>
              <a:t>Lists.java</a:t>
            </a:r>
            <a:r>
              <a:rPr lang="en-US" dirty="0" smtClean="0"/>
              <a:t>?</a:t>
            </a:r>
          </a:p>
          <a:p>
            <a:pPr marL="514100" indent="-514100">
              <a:buFont typeface="+mj-lt"/>
              <a:buAutoNum type="alphaUcPeriod"/>
            </a:pPr>
            <a:r>
              <a:rPr lang="en-US" sz="2400" dirty="0" smtClean="0"/>
              <a:t>[x]</a:t>
            </a:r>
          </a:p>
          <a:p>
            <a:pPr marL="514100" indent="-514100">
              <a:buFont typeface="+mj-lt"/>
              <a:buAutoNum type="alphaUcPeriod"/>
            </a:pPr>
            <a:r>
              <a:rPr lang="en-US" sz="2400" dirty="0" smtClean="0"/>
              <a:t>[y]</a:t>
            </a:r>
            <a:endParaRPr lang="en-US" sz="2400" dirty="0"/>
          </a:p>
          <a:p>
            <a:pPr marL="514100" indent="-514100">
              <a:buFont typeface="+mj-lt"/>
              <a:buAutoNum type="alphaUcPeriod"/>
            </a:pPr>
            <a:r>
              <a:rPr lang="en-US" sz="2400" dirty="0" smtClean="0"/>
              <a:t>Code does not compile</a:t>
            </a:r>
          </a:p>
          <a:p>
            <a:pPr marL="514100" indent="-514100">
              <a:buFont typeface="+mj-lt"/>
              <a:buAutoNum type="alphaUcPeriod"/>
            </a:pPr>
            <a:r>
              <a:rPr lang="en-US" sz="2400" dirty="0" smtClean="0"/>
              <a:t>Code throws an exception at runtime</a:t>
            </a:r>
          </a:p>
          <a:p>
            <a:pPr marL="514100" indent="-514100">
              <a:buFont typeface="+mj-lt"/>
              <a:buAutoNum type="alphaU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153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6600" y="971550"/>
            <a:ext cx="5080000" cy="20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3545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85750"/>
            <a:ext cx="7569200" cy="852488"/>
          </a:xfrm>
        </p:spPr>
        <p:txBody>
          <a:bodyPr/>
          <a:lstStyle/>
          <a:p>
            <a:r>
              <a:rPr lang="en-US" dirty="0"/>
              <a:t>Module 7</a:t>
            </a:r>
            <a:r>
              <a:rPr lang="en-US" dirty="0" smtClean="0"/>
              <a:t> </a:t>
            </a:r>
            <a:r>
              <a:rPr lang="mr-IN" dirty="0"/>
              <a:t>–</a:t>
            </a:r>
            <a:r>
              <a:rPr lang="en-US" dirty="0"/>
              <a:t> Question </a:t>
            </a:r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5" y="1123950"/>
            <a:ext cx="7504113" cy="2933700"/>
          </a:xfrm>
        </p:spPr>
        <p:txBody>
          <a:bodyPr/>
          <a:lstStyle/>
          <a:p>
            <a:r>
              <a:rPr lang="en-US" dirty="0" smtClean="0"/>
              <a:t>Where can you use </a:t>
            </a:r>
            <a:r>
              <a:rPr lang="en-US" dirty="0" err="1" smtClean="0"/>
              <a:t>var</a:t>
            </a:r>
            <a:r>
              <a:rPr lang="en-US" dirty="0" smtClean="0"/>
              <a:t> with try with resources?</a:t>
            </a:r>
          </a:p>
          <a:p>
            <a:pPr marL="514100" indent="-514100">
              <a:buFont typeface="+mj-lt"/>
              <a:buAutoNum type="alphaUcPeriod"/>
            </a:pPr>
            <a:r>
              <a:rPr lang="en-US" sz="2400" dirty="0"/>
              <a:t>For an effectively final variable used in a try with resources declaration</a:t>
            </a:r>
          </a:p>
          <a:p>
            <a:pPr marL="514100" indent="-514100">
              <a:buFont typeface="+mj-lt"/>
              <a:buAutoNum type="alphaUcPeriod"/>
            </a:pPr>
            <a:r>
              <a:rPr lang="en-US" sz="2400" dirty="0"/>
              <a:t>In the catch declaration</a:t>
            </a:r>
          </a:p>
          <a:p>
            <a:pPr marL="514100" indent="-514100">
              <a:buFont typeface="+mj-lt"/>
              <a:buAutoNum type="alphaUcPeriod"/>
            </a:pPr>
            <a:r>
              <a:rPr lang="en-US" sz="2400" dirty="0" smtClean="0"/>
              <a:t>In an instance variable referenced by the body of the try with resources</a:t>
            </a:r>
          </a:p>
          <a:p>
            <a:pPr marL="514100" indent="-514100">
              <a:buFont typeface="+mj-lt"/>
              <a:buAutoNum type="alphaUcPeriod"/>
            </a:pPr>
            <a:r>
              <a:rPr lang="en-US" sz="2400" dirty="0"/>
              <a:t>In a try with resources declaration</a:t>
            </a:r>
          </a:p>
          <a:p>
            <a:pPr marL="0" indent="0"/>
            <a:endParaRPr lang="en-US" sz="2400" dirty="0"/>
          </a:p>
          <a:p>
            <a:pPr marL="514100" indent="-514100">
              <a:buFont typeface="+mj-lt"/>
              <a:buAutoNum type="alphaU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154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74417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85750"/>
            <a:ext cx="7569200" cy="852488"/>
          </a:xfrm>
        </p:spPr>
        <p:txBody>
          <a:bodyPr/>
          <a:lstStyle/>
          <a:p>
            <a:r>
              <a:rPr lang="en-US" dirty="0"/>
              <a:t>Module 7</a:t>
            </a:r>
            <a:r>
              <a:rPr lang="en-US" dirty="0" smtClean="0"/>
              <a:t> </a:t>
            </a:r>
            <a:r>
              <a:rPr lang="mr-IN" dirty="0"/>
              <a:t>–</a:t>
            </a:r>
            <a:r>
              <a:rPr lang="en-US" dirty="0"/>
              <a:t> Question </a:t>
            </a:r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5" y="1123950"/>
            <a:ext cx="7504113" cy="2933700"/>
          </a:xfrm>
        </p:spPr>
        <p:txBody>
          <a:bodyPr/>
          <a:lstStyle/>
          <a:p>
            <a:r>
              <a:rPr lang="en-US" dirty="0" smtClean="0"/>
              <a:t>What is output</a:t>
            </a:r>
          </a:p>
          <a:p>
            <a:r>
              <a:rPr lang="en-US" dirty="0"/>
              <a:t>w</a:t>
            </a:r>
            <a:r>
              <a:rPr lang="en-US" dirty="0" smtClean="0"/>
              <a:t>hen run </a:t>
            </a:r>
          </a:p>
          <a:p>
            <a:r>
              <a:rPr lang="en-US" dirty="0" smtClean="0"/>
              <a:t>java </a:t>
            </a:r>
            <a:r>
              <a:rPr lang="en-US" dirty="0" err="1" smtClean="0"/>
              <a:t>Lists.java</a:t>
            </a:r>
            <a:r>
              <a:rPr lang="en-US" dirty="0" smtClean="0"/>
              <a:t>?</a:t>
            </a:r>
          </a:p>
          <a:p>
            <a:pPr marL="514100" indent="-514100">
              <a:buFont typeface="+mj-lt"/>
              <a:buAutoNum type="alphaUcPeriod"/>
            </a:pPr>
            <a:r>
              <a:rPr lang="en-US" sz="2400" dirty="0" smtClean="0"/>
              <a:t>[x]</a:t>
            </a:r>
          </a:p>
          <a:p>
            <a:pPr marL="514100" indent="-514100">
              <a:buFont typeface="+mj-lt"/>
              <a:buAutoNum type="alphaUcPeriod"/>
            </a:pPr>
            <a:r>
              <a:rPr lang="en-US" sz="2400" dirty="0" smtClean="0"/>
              <a:t>[y]</a:t>
            </a:r>
            <a:endParaRPr lang="en-US" sz="2400" dirty="0"/>
          </a:p>
          <a:p>
            <a:pPr marL="514100" indent="-514100">
              <a:buFont typeface="+mj-lt"/>
              <a:buAutoNum type="alphaUcPeriod"/>
            </a:pPr>
            <a:r>
              <a:rPr lang="en-US" sz="2400" dirty="0" smtClean="0"/>
              <a:t>Code does not compile</a:t>
            </a:r>
          </a:p>
          <a:p>
            <a:pPr marL="514100" indent="-514100">
              <a:buFont typeface="+mj-lt"/>
              <a:buAutoNum type="alphaUcPeriod"/>
            </a:pPr>
            <a:r>
              <a:rPr lang="en-US" sz="2400" dirty="0" smtClean="0"/>
              <a:t>Code throws an exception at runtime</a:t>
            </a:r>
          </a:p>
          <a:p>
            <a:pPr marL="514100" indent="-514100">
              <a:buFont typeface="+mj-lt"/>
              <a:buAutoNum type="alphaU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155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1400" y="971550"/>
            <a:ext cx="4826000" cy="193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7965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85750"/>
            <a:ext cx="7569200" cy="852488"/>
          </a:xfrm>
        </p:spPr>
        <p:txBody>
          <a:bodyPr/>
          <a:lstStyle/>
          <a:p>
            <a:r>
              <a:rPr lang="en-US" dirty="0"/>
              <a:t>Module 7</a:t>
            </a:r>
            <a:r>
              <a:rPr lang="en-US" dirty="0" smtClean="0"/>
              <a:t> </a:t>
            </a:r>
            <a:r>
              <a:rPr lang="mr-IN" dirty="0"/>
              <a:t>–</a:t>
            </a:r>
            <a:r>
              <a:rPr lang="en-US" dirty="0"/>
              <a:t> Question 7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5" y="1123950"/>
            <a:ext cx="7504113" cy="2933700"/>
          </a:xfrm>
        </p:spPr>
        <p:txBody>
          <a:bodyPr/>
          <a:lstStyle/>
          <a:p>
            <a:r>
              <a:rPr lang="en-US" dirty="0" smtClean="0"/>
              <a:t>Which is true of multi-release jars?</a:t>
            </a:r>
          </a:p>
          <a:p>
            <a:pPr marL="514100" indent="-514100">
              <a:buFont typeface="+mj-lt"/>
              <a:buAutoNum type="alphaUcPeriod"/>
            </a:pPr>
            <a:r>
              <a:rPr lang="en-US" sz="2400" dirty="0" smtClean="0"/>
              <a:t>An older version of Java will ignore folders for newer versions.</a:t>
            </a:r>
          </a:p>
          <a:p>
            <a:pPr marL="514100" indent="-514100">
              <a:buFont typeface="+mj-lt"/>
              <a:buAutoNum type="alphaUcPeriod"/>
            </a:pPr>
            <a:r>
              <a:rPr lang="en-US" sz="2400" dirty="0" smtClean="0"/>
              <a:t>Newer versions are designated with a version folder in the root directory</a:t>
            </a:r>
          </a:p>
          <a:p>
            <a:pPr marL="514100" indent="-514100">
              <a:buFont typeface="+mj-lt"/>
              <a:buAutoNum type="alphaUcPeriod"/>
            </a:pPr>
            <a:r>
              <a:rPr lang="en-US" sz="2400" dirty="0"/>
              <a:t>They can be unzipped in WinZip</a:t>
            </a:r>
          </a:p>
          <a:p>
            <a:pPr marL="514100" indent="-514100">
              <a:buFont typeface="+mj-lt"/>
              <a:buAutoNum type="alphaUcPeriod"/>
            </a:pPr>
            <a:r>
              <a:rPr lang="en-US" sz="2400" dirty="0" smtClean="0"/>
              <a:t>You can create a “8” folder for Java 8 projects.</a:t>
            </a:r>
          </a:p>
          <a:p>
            <a:pPr marL="514100" indent="-514100">
              <a:buFont typeface="+mj-lt"/>
              <a:buAutoNum type="alphaUcPeriod"/>
            </a:pPr>
            <a:endParaRPr lang="en-US" sz="2400" dirty="0"/>
          </a:p>
          <a:p>
            <a:pPr marL="0" indent="0"/>
            <a:endParaRPr lang="en-US" sz="2400" dirty="0"/>
          </a:p>
          <a:p>
            <a:pPr marL="514100" indent="-514100">
              <a:buFont typeface="+mj-lt"/>
              <a:buAutoNum type="alphaU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156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67993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85750"/>
            <a:ext cx="7569200" cy="852488"/>
          </a:xfrm>
        </p:spPr>
        <p:txBody>
          <a:bodyPr/>
          <a:lstStyle/>
          <a:p>
            <a:r>
              <a:rPr lang="en-US" dirty="0"/>
              <a:t>Module 7</a:t>
            </a:r>
            <a:r>
              <a:rPr lang="en-US" dirty="0" smtClean="0"/>
              <a:t> </a:t>
            </a:r>
            <a:r>
              <a:rPr lang="mr-IN" dirty="0"/>
              <a:t>–</a:t>
            </a:r>
            <a:r>
              <a:rPr lang="en-US" dirty="0"/>
              <a:t> Question </a:t>
            </a:r>
            <a:r>
              <a:rPr lang="en-US" dirty="0" smtClean="0"/>
              <a:t>8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5" y="1123950"/>
            <a:ext cx="7504113" cy="2933700"/>
          </a:xfrm>
        </p:spPr>
        <p:txBody>
          <a:bodyPr/>
          <a:lstStyle/>
          <a:p>
            <a:r>
              <a:rPr lang="en-US" dirty="0" smtClean="0"/>
              <a:t>What is output</a:t>
            </a:r>
          </a:p>
          <a:p>
            <a:r>
              <a:rPr lang="en-US" dirty="0"/>
              <a:t>w</a:t>
            </a:r>
            <a:r>
              <a:rPr lang="en-US" dirty="0" smtClean="0"/>
              <a:t>hen run </a:t>
            </a:r>
          </a:p>
          <a:p>
            <a:r>
              <a:rPr lang="en-US" dirty="0" smtClean="0"/>
              <a:t>java </a:t>
            </a:r>
            <a:r>
              <a:rPr lang="en-US" dirty="0" err="1" smtClean="0"/>
              <a:t>Output.java</a:t>
            </a:r>
            <a:r>
              <a:rPr lang="en-US" dirty="0" smtClean="0"/>
              <a:t>?</a:t>
            </a:r>
          </a:p>
          <a:p>
            <a:pPr marL="514100" indent="-514100">
              <a:buFont typeface="+mj-lt"/>
              <a:buAutoNum type="alphaUcPeriod"/>
            </a:pPr>
            <a:r>
              <a:rPr lang="en-US" sz="2400" dirty="0"/>
              <a:t>5</a:t>
            </a:r>
            <a:endParaRPr lang="en-US" sz="2400" dirty="0" smtClean="0"/>
          </a:p>
          <a:p>
            <a:pPr marL="514100" indent="-514100">
              <a:buFont typeface="+mj-lt"/>
              <a:buAutoNum type="alphaUcPeriod"/>
            </a:pPr>
            <a:r>
              <a:rPr lang="en-US" sz="2400" dirty="0"/>
              <a:t>6</a:t>
            </a:r>
          </a:p>
          <a:p>
            <a:pPr marL="514100" indent="-514100">
              <a:buFont typeface="+mj-lt"/>
              <a:buAutoNum type="alphaUcPeriod"/>
            </a:pPr>
            <a:r>
              <a:rPr lang="en-US" sz="2400" dirty="0" smtClean="0"/>
              <a:t>Code does not compile</a:t>
            </a:r>
          </a:p>
          <a:p>
            <a:pPr marL="514100" indent="-514100">
              <a:buFont typeface="+mj-lt"/>
              <a:buAutoNum type="alphaUcPeriod"/>
            </a:pPr>
            <a:r>
              <a:rPr lang="en-US" sz="2400" dirty="0" smtClean="0"/>
              <a:t>Code throws an exception at runtime</a:t>
            </a:r>
          </a:p>
          <a:p>
            <a:pPr marL="514100" indent="-514100">
              <a:buFont typeface="+mj-lt"/>
              <a:buAutoNum type="alphaU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157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6200" y="1047750"/>
            <a:ext cx="4381500" cy="170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599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85750"/>
            <a:ext cx="7569200" cy="852488"/>
          </a:xfrm>
        </p:spPr>
        <p:txBody>
          <a:bodyPr/>
          <a:lstStyle/>
          <a:p>
            <a:r>
              <a:rPr lang="en-US" dirty="0"/>
              <a:t>Module 7</a:t>
            </a:r>
            <a:r>
              <a:rPr lang="en-US" dirty="0" smtClean="0"/>
              <a:t> </a:t>
            </a:r>
            <a:r>
              <a:rPr lang="mr-IN" dirty="0"/>
              <a:t>–</a:t>
            </a:r>
            <a:r>
              <a:rPr lang="en-US" dirty="0"/>
              <a:t> Question </a:t>
            </a:r>
            <a:r>
              <a:rPr lang="en-US" dirty="0" smtClean="0"/>
              <a:t>9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5" y="1123950"/>
            <a:ext cx="7504113" cy="2933700"/>
          </a:xfrm>
        </p:spPr>
        <p:txBody>
          <a:bodyPr/>
          <a:lstStyle/>
          <a:p>
            <a:r>
              <a:rPr lang="en-US" dirty="0" smtClean="0"/>
              <a:t>Which are true statements?</a:t>
            </a:r>
          </a:p>
          <a:p>
            <a:pPr marL="514100" indent="-514100">
              <a:buFont typeface="+mj-lt"/>
              <a:buAutoNum type="alphaUcPeriod"/>
            </a:pPr>
            <a:r>
              <a:rPr lang="en-US" sz="2400" dirty="0"/>
              <a:t>If strip() returns true, trim() will always return true.</a:t>
            </a:r>
          </a:p>
          <a:p>
            <a:pPr marL="514100" indent="-514100">
              <a:buFont typeface="+mj-lt"/>
              <a:buAutoNum type="alphaUcPeriod"/>
            </a:pPr>
            <a:r>
              <a:rPr lang="en-US" sz="2400" dirty="0"/>
              <a:t>If </a:t>
            </a:r>
            <a:r>
              <a:rPr lang="en-US" sz="2400" dirty="0" err="1"/>
              <a:t>stripLeading</a:t>
            </a:r>
            <a:r>
              <a:rPr lang="en-US" sz="2400" dirty="0"/>
              <a:t>() returns true, trim() will always return true.</a:t>
            </a:r>
          </a:p>
          <a:p>
            <a:pPr marL="514100" indent="-514100">
              <a:buFont typeface="+mj-lt"/>
              <a:buAutoNum type="alphaUcPeriod"/>
            </a:pPr>
            <a:r>
              <a:rPr lang="en-US" sz="2400" dirty="0" smtClean="0"/>
              <a:t>If trim() returns true, strip() will always return true.</a:t>
            </a:r>
            <a:endParaRPr lang="en-US" sz="2400" dirty="0"/>
          </a:p>
          <a:p>
            <a:pPr marL="514100" indent="-514100">
              <a:buFont typeface="+mj-lt"/>
              <a:buAutoNum type="alphaUcPeriod"/>
            </a:pPr>
            <a:r>
              <a:rPr lang="en-US" sz="2400" dirty="0"/>
              <a:t>If trim() returns true, </a:t>
            </a:r>
            <a:r>
              <a:rPr lang="en-US" sz="2400" dirty="0" err="1" smtClean="0"/>
              <a:t>stripLeading</a:t>
            </a:r>
            <a:r>
              <a:rPr lang="en-US" sz="2400" dirty="0" smtClean="0"/>
              <a:t>(</a:t>
            </a:r>
            <a:r>
              <a:rPr lang="en-US" sz="2400" dirty="0"/>
              <a:t>) will always return true.</a:t>
            </a:r>
          </a:p>
          <a:p>
            <a:pPr marL="0" indent="0"/>
            <a:endParaRPr lang="en-US" sz="2400" dirty="0"/>
          </a:p>
          <a:p>
            <a:pPr marL="514100" indent="-514100">
              <a:buFont typeface="+mj-lt"/>
              <a:buAutoNum type="alphaU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158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87414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85750"/>
            <a:ext cx="7569200" cy="852488"/>
          </a:xfrm>
        </p:spPr>
        <p:txBody>
          <a:bodyPr/>
          <a:lstStyle/>
          <a:p>
            <a:r>
              <a:rPr lang="en-US" dirty="0"/>
              <a:t>Module 7</a:t>
            </a:r>
            <a:r>
              <a:rPr lang="en-US" dirty="0" smtClean="0"/>
              <a:t> </a:t>
            </a:r>
            <a:r>
              <a:rPr lang="mr-IN" dirty="0"/>
              <a:t>–</a:t>
            </a:r>
            <a:r>
              <a:rPr lang="en-US" dirty="0"/>
              <a:t> </a:t>
            </a:r>
            <a:r>
              <a:rPr lang="en-US"/>
              <a:t>Question </a:t>
            </a:r>
            <a:r>
              <a:rPr lang="en-US" smtClean="0"/>
              <a:t>10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5" y="1123950"/>
            <a:ext cx="7504113" cy="2933700"/>
          </a:xfrm>
        </p:spPr>
        <p:txBody>
          <a:bodyPr/>
          <a:lstStyle/>
          <a:p>
            <a:r>
              <a:rPr lang="en-US" dirty="0" smtClean="0"/>
              <a:t>What is output</a:t>
            </a:r>
          </a:p>
          <a:p>
            <a:r>
              <a:rPr lang="en-US" dirty="0"/>
              <a:t>w</a:t>
            </a:r>
            <a:r>
              <a:rPr lang="en-US" dirty="0" smtClean="0"/>
              <a:t>hen run </a:t>
            </a:r>
          </a:p>
          <a:p>
            <a:r>
              <a:rPr lang="en-US" dirty="0" smtClean="0"/>
              <a:t>java </a:t>
            </a:r>
            <a:r>
              <a:rPr lang="en-US" dirty="0" err="1" smtClean="0"/>
              <a:t>Lists.java</a:t>
            </a:r>
            <a:r>
              <a:rPr lang="en-US" dirty="0" smtClean="0"/>
              <a:t>?</a:t>
            </a:r>
          </a:p>
          <a:p>
            <a:pPr marL="514100" indent="-514100">
              <a:buFont typeface="+mj-lt"/>
              <a:buAutoNum type="alphaUcPeriod"/>
            </a:pPr>
            <a:r>
              <a:rPr lang="en-US" sz="2400" dirty="0" smtClean="0"/>
              <a:t>[x]</a:t>
            </a:r>
          </a:p>
          <a:p>
            <a:pPr marL="514100" indent="-514100">
              <a:buFont typeface="+mj-lt"/>
              <a:buAutoNum type="alphaUcPeriod"/>
            </a:pPr>
            <a:r>
              <a:rPr lang="en-US" sz="2400" dirty="0" smtClean="0"/>
              <a:t>[y]</a:t>
            </a:r>
            <a:endParaRPr lang="en-US" sz="2400" dirty="0"/>
          </a:p>
          <a:p>
            <a:pPr marL="514100" indent="-514100">
              <a:buFont typeface="+mj-lt"/>
              <a:buAutoNum type="alphaUcPeriod"/>
            </a:pPr>
            <a:r>
              <a:rPr lang="en-US" sz="2400" dirty="0" smtClean="0"/>
              <a:t>Code does not compile</a:t>
            </a:r>
          </a:p>
          <a:p>
            <a:pPr marL="514100" indent="-514100">
              <a:buFont typeface="+mj-lt"/>
              <a:buAutoNum type="alphaUcPeriod"/>
            </a:pPr>
            <a:r>
              <a:rPr lang="en-US" sz="2400" dirty="0" smtClean="0"/>
              <a:t>Code throws an exception at runtime</a:t>
            </a:r>
          </a:p>
          <a:p>
            <a:pPr marL="514100" indent="-514100">
              <a:buFont typeface="+mj-lt"/>
              <a:buAutoNum type="alphaU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159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0" y="1200150"/>
            <a:ext cx="4864100" cy="200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87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Expectations for Java 11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100" indent="-514100">
              <a:buFont typeface="Arial"/>
              <a:buChar char="•"/>
            </a:pPr>
            <a:r>
              <a:rPr lang="en-US" dirty="0" smtClean="0"/>
              <a:t>Two exams</a:t>
            </a:r>
          </a:p>
          <a:p>
            <a:pPr marL="514100" indent="-514100">
              <a:buFont typeface="Arial"/>
              <a:buChar char="•"/>
            </a:pPr>
            <a:r>
              <a:rPr lang="en-US" dirty="0" smtClean="0"/>
              <a:t>LTS versions of Java</a:t>
            </a:r>
          </a:p>
          <a:p>
            <a:pPr marL="514100" indent="-514100">
              <a:buFont typeface="Arial"/>
              <a:buChar char="•"/>
            </a:pPr>
            <a:r>
              <a:rPr lang="en-US" dirty="0" smtClean="0"/>
              <a:t>Cert site reorg </a:t>
            </a:r>
            <a:r>
              <a:rPr lang="mr-IN" dirty="0" smtClean="0"/>
              <a:t>–</a:t>
            </a:r>
            <a:r>
              <a:rPr lang="en-US" dirty="0" smtClean="0"/>
              <a:t> beta page gone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1430706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Book </a:t>
            </a:r>
            <a:r>
              <a:rPr lang="en-US" dirty="0" err="1" smtClean="0"/>
              <a:t>giveway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160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0" y="1581150"/>
            <a:ext cx="1870859" cy="234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6272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Dates from last time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2300276"/>
              </p:ext>
            </p:extLst>
          </p:nvPr>
        </p:nvGraphicFramePr>
        <p:xfrm>
          <a:off x="815980" y="1470026"/>
          <a:ext cx="7504113" cy="275652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2501371"/>
                <a:gridCol w="2501371"/>
                <a:gridCol w="2501371"/>
              </a:tblGrid>
              <a:tr h="370840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Java 8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Java 11</a:t>
                      </a:r>
                      <a:endParaRPr lang="en-US" sz="1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Release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March 18, 2014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Sept 25, 2018</a:t>
                      </a:r>
                      <a:endParaRPr lang="en-US" sz="1800" dirty="0"/>
                    </a:p>
                  </a:txBody>
                  <a:tcPr/>
                </a:tc>
              </a:tr>
              <a:tr h="547680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Objectives/beta</a:t>
                      </a:r>
                      <a:r>
                        <a:rPr lang="en-US" sz="1800" baseline="0" dirty="0" smtClean="0"/>
                        <a:t> announced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August 31,</a:t>
                      </a:r>
                      <a:r>
                        <a:rPr lang="en-US" sz="1800" baseline="0" dirty="0" smtClean="0"/>
                        <a:t> 2014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March 2019?</a:t>
                      </a:r>
                      <a:endParaRPr lang="en-US" sz="1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Beta opens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37025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April 28, 2015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???</a:t>
                      </a:r>
                      <a:endParaRPr lang="en-US" sz="1800" dirty="0"/>
                    </a:p>
                  </a:txBody>
                  <a:tcPr/>
                </a:tc>
              </a:tr>
              <a:tr h="1003920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Retirement of previous Java </a:t>
                      </a:r>
                      <a:r>
                        <a:rPr lang="en-US" sz="1800" baseline="0" dirty="0" smtClean="0"/>
                        <a:t>exams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37025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Java 6 </a:t>
                      </a:r>
                      <a:r>
                        <a:rPr lang="mr-IN" sz="1800" dirty="0" smtClean="0"/>
                        <a:t>–</a:t>
                      </a:r>
                      <a:r>
                        <a:rPr lang="en-US" sz="1800" dirty="0" smtClean="0"/>
                        <a:t> May 31, 2018</a:t>
                      </a:r>
                    </a:p>
                    <a:p>
                      <a:pPr marL="0" marR="0" indent="0" algn="l" defTabSz="37025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Java 7 </a:t>
                      </a:r>
                      <a:r>
                        <a:rPr lang="mr-IN" sz="1800" dirty="0" smtClean="0"/>
                        <a:t>–</a:t>
                      </a:r>
                      <a:r>
                        <a:rPr lang="en-US" sz="1800" dirty="0" smtClean="0"/>
                        <a:t> Dec 30, 2018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Java 8</a:t>
                      </a:r>
                      <a:r>
                        <a:rPr lang="en-US" sz="1800" baseline="0" dirty="0" smtClean="0"/>
                        <a:t> - </a:t>
                      </a:r>
                      <a:r>
                        <a:rPr lang="en-US" sz="1800" dirty="0" smtClean="0"/>
                        <a:t>???</a:t>
                      </a:r>
                      <a:endParaRPr lang="en-US" sz="18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00572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Required Software for Today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6977" indent="-456977">
              <a:buFont typeface="Arial"/>
              <a:buChar char="•"/>
            </a:pPr>
            <a:r>
              <a:rPr lang="en-US" dirty="0" smtClean="0"/>
              <a:t>Java 11 </a:t>
            </a:r>
            <a:r>
              <a:rPr lang="mr-IN" dirty="0" smtClean="0"/>
              <a:t>–</a:t>
            </a:r>
            <a:r>
              <a:rPr lang="en-US" dirty="0" smtClean="0"/>
              <a:t> if don’t have: https</a:t>
            </a:r>
            <a:r>
              <a:rPr lang="en-US" dirty="0"/>
              <a:t>://</a:t>
            </a:r>
            <a:r>
              <a:rPr lang="en-US" dirty="0" err="1"/>
              <a:t>jdk.java.net</a:t>
            </a:r>
            <a:r>
              <a:rPr lang="en-US" dirty="0"/>
              <a:t>/11</a:t>
            </a:r>
            <a:r>
              <a:rPr lang="en-US" dirty="0" smtClean="0"/>
              <a:t>/</a:t>
            </a:r>
          </a:p>
          <a:p>
            <a:pPr marL="456977" indent="-456977">
              <a:buFont typeface="Arial"/>
              <a:buChar char="•"/>
            </a:pPr>
            <a:r>
              <a:rPr lang="en-US" dirty="0" smtClean="0"/>
              <a:t>Text editor of your choice</a:t>
            </a:r>
          </a:p>
          <a:p>
            <a:pPr marL="782256" lvl="1" indent="-456977">
              <a:buFont typeface="Arial"/>
              <a:buChar char="•"/>
            </a:pPr>
            <a:r>
              <a:rPr lang="en-US" dirty="0" smtClean="0"/>
              <a:t>No IDE!</a:t>
            </a:r>
            <a:endParaRPr lang="en-US" dirty="0"/>
          </a:p>
          <a:p>
            <a:pPr marL="782256" lvl="1" indent="-456977">
              <a:buFont typeface="Arial"/>
              <a:buChar char="•"/>
            </a:pPr>
            <a:r>
              <a:rPr lang="en-US" dirty="0" smtClean="0"/>
              <a:t>No syntax highlighting!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939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370142">
              <a:defRPr/>
            </a:pPr>
            <a:r>
              <a:rPr lang="en-US" dirty="0" smtClean="0"/>
              <a:t>Optional: Aliases</a:t>
            </a:r>
            <a:endParaRPr lang="en-US" dirty="0"/>
          </a:p>
        </p:txBody>
      </p:sp>
      <p:sp>
        <p:nvSpPr>
          <p:cNvPr id="66562" name="Rectangle 1"/>
          <p:cNvSpPr>
            <a:spLocks noChangeArrowheads="1"/>
          </p:cNvSpPr>
          <p:nvPr/>
        </p:nvSpPr>
        <p:spPr bwMode="auto">
          <a:xfrm>
            <a:off x="1066800" y="1708150"/>
            <a:ext cx="7162800" cy="28149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04" tIns="45703" rIns="91404" bIns="45703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Courier" charset="0"/>
                <a:cs typeface="Courier" charset="0"/>
              </a:rPr>
              <a:t>alias javac11=/Library/Java/</a:t>
            </a:r>
            <a:r>
              <a:rPr lang="en-US" dirty="0" err="1">
                <a:solidFill>
                  <a:schemeClr val="tx1"/>
                </a:solidFill>
                <a:latin typeface="Courier" charset="0"/>
                <a:cs typeface="Courier" charset="0"/>
              </a:rPr>
              <a:t>JavaVirtualMachines</a:t>
            </a:r>
            <a:r>
              <a:rPr lang="en-US" dirty="0" smtClean="0">
                <a:solidFill>
                  <a:schemeClr val="tx1"/>
                </a:solidFill>
                <a:latin typeface="Courier" charset="0"/>
                <a:cs typeface="Courier" charset="0"/>
              </a:rPr>
              <a:t>/</a:t>
            </a:r>
            <a:r>
              <a:rPr lang="sk-SK" dirty="0">
                <a:solidFill>
                  <a:schemeClr val="tx1"/>
                </a:solidFill>
                <a:latin typeface="Courier" charset="0"/>
                <a:cs typeface="Courier" charset="0"/>
              </a:rPr>
              <a:t>jdk-11.0.2.jdk</a:t>
            </a:r>
            <a:r>
              <a:rPr lang="en-US" dirty="0" smtClean="0">
                <a:solidFill>
                  <a:schemeClr val="tx1"/>
                </a:solidFill>
                <a:latin typeface="Courier" charset="0"/>
                <a:cs typeface="Courier" charset="0"/>
              </a:rPr>
              <a:t>/</a:t>
            </a:r>
            <a:r>
              <a:rPr lang="en-US" dirty="0">
                <a:solidFill>
                  <a:schemeClr val="tx1"/>
                </a:solidFill>
                <a:latin typeface="Courier" charset="0"/>
                <a:cs typeface="Courier" charset="0"/>
              </a:rPr>
              <a:t>Contents/Home/bin/</a:t>
            </a:r>
            <a:r>
              <a:rPr lang="en-US" dirty="0" err="1">
                <a:solidFill>
                  <a:schemeClr val="tx1"/>
                </a:solidFill>
                <a:latin typeface="Courier" charset="0"/>
                <a:cs typeface="Courier" charset="0"/>
              </a:rPr>
              <a:t>javac</a:t>
            </a:r>
            <a:endParaRPr lang="en-US" dirty="0">
              <a:solidFill>
                <a:schemeClr val="tx1"/>
              </a:solidFill>
              <a:latin typeface="Courier" charset="0"/>
              <a:cs typeface="Courier" charset="0"/>
            </a:endParaRPr>
          </a:p>
          <a:p>
            <a:endParaRPr lang="en-US" dirty="0">
              <a:solidFill>
                <a:schemeClr val="tx1"/>
              </a:solidFill>
              <a:latin typeface="Courier" charset="0"/>
              <a:cs typeface="Courier" charset="0"/>
            </a:endParaRPr>
          </a:p>
          <a:p>
            <a:r>
              <a:rPr lang="en-US" dirty="0">
                <a:solidFill>
                  <a:schemeClr val="tx1"/>
                </a:solidFill>
                <a:latin typeface="Courier" charset="0"/>
                <a:cs typeface="Courier" charset="0"/>
              </a:rPr>
              <a:t>alias java11=/Library/Java/</a:t>
            </a:r>
            <a:r>
              <a:rPr lang="en-US" dirty="0" err="1">
                <a:solidFill>
                  <a:schemeClr val="tx1"/>
                </a:solidFill>
                <a:latin typeface="Courier" charset="0"/>
                <a:cs typeface="Courier" charset="0"/>
              </a:rPr>
              <a:t>JavaVirtualMachines</a:t>
            </a:r>
            <a:r>
              <a:rPr lang="en-US" dirty="0" smtClean="0">
                <a:solidFill>
                  <a:schemeClr val="tx1"/>
                </a:solidFill>
                <a:latin typeface="Courier" charset="0"/>
                <a:cs typeface="Courier" charset="0"/>
              </a:rPr>
              <a:t>/</a:t>
            </a:r>
            <a:r>
              <a:rPr lang="sk-SK" dirty="0">
                <a:solidFill>
                  <a:schemeClr val="tx1"/>
                </a:solidFill>
                <a:latin typeface="Courier" charset="0"/>
                <a:cs typeface="Courier" charset="0"/>
              </a:rPr>
              <a:t>jdk-11.0.2.jdk</a:t>
            </a:r>
            <a:r>
              <a:rPr lang="en-US" dirty="0" smtClean="0">
                <a:solidFill>
                  <a:schemeClr val="tx1"/>
                </a:solidFill>
                <a:latin typeface="Courier" charset="0"/>
                <a:cs typeface="Courier" charset="0"/>
              </a:rPr>
              <a:t>/</a:t>
            </a:r>
            <a:r>
              <a:rPr lang="en-US" dirty="0">
                <a:solidFill>
                  <a:schemeClr val="tx1"/>
                </a:solidFill>
                <a:latin typeface="Courier" charset="0"/>
                <a:cs typeface="Courier" charset="0"/>
              </a:rPr>
              <a:t>Contents/Home/bin/</a:t>
            </a:r>
            <a:r>
              <a:rPr lang="en-US" dirty="0" smtClean="0">
                <a:solidFill>
                  <a:schemeClr val="tx1"/>
                </a:solidFill>
                <a:latin typeface="Courier" charset="0"/>
                <a:cs typeface="Courier" charset="0"/>
              </a:rPr>
              <a:t>java</a:t>
            </a:r>
          </a:p>
          <a:p>
            <a:endParaRPr lang="en-US" dirty="0">
              <a:solidFill>
                <a:schemeClr val="tx1"/>
              </a:solidFill>
              <a:latin typeface="Courier" charset="0"/>
              <a:cs typeface="Courier" charset="0"/>
            </a:endParaRPr>
          </a:p>
          <a:p>
            <a:r>
              <a:rPr lang="en-US" dirty="0">
                <a:solidFill>
                  <a:schemeClr val="tx1"/>
                </a:solidFill>
                <a:latin typeface="Courier" charset="0"/>
                <a:cs typeface="Courier" charset="0"/>
              </a:rPr>
              <a:t>alias </a:t>
            </a:r>
            <a:r>
              <a:rPr lang="en-US" dirty="0" smtClean="0">
                <a:solidFill>
                  <a:schemeClr val="tx1"/>
                </a:solidFill>
                <a:latin typeface="Courier" charset="0"/>
                <a:cs typeface="Courier" charset="0"/>
              </a:rPr>
              <a:t>jshell11</a:t>
            </a:r>
            <a:r>
              <a:rPr lang="en-US" dirty="0">
                <a:solidFill>
                  <a:schemeClr val="tx1"/>
                </a:solidFill>
                <a:latin typeface="Courier" charset="0"/>
                <a:cs typeface="Courier" charset="0"/>
              </a:rPr>
              <a:t>=/Library/Java/</a:t>
            </a:r>
            <a:r>
              <a:rPr lang="en-US" dirty="0" err="1">
                <a:solidFill>
                  <a:schemeClr val="tx1"/>
                </a:solidFill>
                <a:latin typeface="Courier" charset="0"/>
                <a:cs typeface="Courier" charset="0"/>
              </a:rPr>
              <a:t>JavaVirtualMachines</a:t>
            </a:r>
            <a:r>
              <a:rPr lang="en-US" dirty="0" smtClean="0">
                <a:solidFill>
                  <a:schemeClr val="tx1"/>
                </a:solidFill>
                <a:latin typeface="Courier" charset="0"/>
                <a:cs typeface="Courier" charset="0"/>
              </a:rPr>
              <a:t>/</a:t>
            </a:r>
            <a:r>
              <a:rPr lang="sk-SK" dirty="0">
                <a:solidFill>
                  <a:schemeClr val="tx1"/>
                </a:solidFill>
                <a:latin typeface="Courier" charset="0"/>
                <a:cs typeface="Courier" charset="0"/>
              </a:rPr>
              <a:t>jdk-11.0.2.jdk</a:t>
            </a:r>
            <a:r>
              <a:rPr lang="en-US" dirty="0" smtClean="0">
                <a:solidFill>
                  <a:schemeClr val="tx1"/>
                </a:solidFill>
                <a:latin typeface="Courier" charset="0"/>
                <a:cs typeface="Courier" charset="0"/>
              </a:rPr>
              <a:t>/</a:t>
            </a:r>
            <a:r>
              <a:rPr lang="en-US" dirty="0">
                <a:solidFill>
                  <a:schemeClr val="tx1"/>
                </a:solidFill>
                <a:latin typeface="Courier" charset="0"/>
                <a:cs typeface="Courier" charset="0"/>
              </a:rPr>
              <a:t>Contents/Home/bin</a:t>
            </a:r>
            <a:r>
              <a:rPr lang="en-US" dirty="0" smtClean="0">
                <a:solidFill>
                  <a:schemeClr val="tx1"/>
                </a:solidFill>
                <a:latin typeface="Courier" charset="0"/>
                <a:cs typeface="Courier" charset="0"/>
              </a:rPr>
              <a:t>/</a:t>
            </a:r>
            <a:r>
              <a:rPr lang="en-US" dirty="0" err="1" smtClean="0">
                <a:solidFill>
                  <a:schemeClr val="tx1"/>
                </a:solidFill>
                <a:latin typeface="Courier" charset="0"/>
                <a:cs typeface="Courier" charset="0"/>
              </a:rPr>
              <a:t>jshell</a:t>
            </a:r>
            <a:endParaRPr lang="en-US" dirty="0">
              <a:solidFill>
                <a:schemeClr val="tx1"/>
              </a:solidFill>
              <a:latin typeface="Courier" charset="0"/>
              <a:cs typeface="Courier" charset="0"/>
            </a:endParaRPr>
          </a:p>
          <a:p>
            <a:endParaRPr lang="en-US" dirty="0">
              <a:solidFill>
                <a:schemeClr val="tx1"/>
              </a:solidFill>
              <a:latin typeface="Courier" charset="0"/>
              <a:cs typeface="Courier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EF60468-B558-A940-92DC-05326F69A143}" type="slidenum">
              <a:rPr lang="en-US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7287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 end of session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100" indent="-514100">
              <a:buFont typeface="+mj-lt"/>
              <a:buAutoNum type="arabicPeriod"/>
            </a:pPr>
            <a:r>
              <a:rPr lang="en-US" dirty="0"/>
              <a:t>https://</a:t>
            </a:r>
            <a:r>
              <a:rPr lang="en-US" dirty="0" err="1"/>
              <a:t>speakerdeck.com</a:t>
            </a:r>
            <a:r>
              <a:rPr lang="en-US" dirty="0"/>
              <a:t>/</a:t>
            </a:r>
            <a:r>
              <a:rPr lang="en-US" dirty="0" err="1"/>
              <a:t>boyarsky</a:t>
            </a:r>
            <a:endParaRPr lang="en-US" dirty="0"/>
          </a:p>
          <a:p>
            <a:pPr marL="514100" indent="-514100">
              <a:buFont typeface="+mj-lt"/>
              <a:buAutoNum type="arabicPeriod"/>
            </a:pPr>
            <a:r>
              <a:rPr lang="en-US" dirty="0" smtClean="0"/>
              <a:t>https</a:t>
            </a:r>
            <a:r>
              <a:rPr lang="en-US" dirty="0"/>
              <a:t>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boyarsky</a:t>
            </a:r>
            <a:r>
              <a:rPr lang="en-US" dirty="0"/>
              <a:t>/2019-dev-nexus-java-11-cert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06791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Underscores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6977" indent="-456977">
              <a:buFont typeface="Arial"/>
              <a:buChar char="•"/>
            </a:pPr>
            <a:r>
              <a:rPr lang="en-US" dirty="0" smtClean="0"/>
              <a:t>Single _ no longer a valid identifier</a:t>
            </a:r>
          </a:p>
          <a:p>
            <a:pPr marL="456977" indent="-456977">
              <a:buFont typeface="Arial"/>
              <a:buChar char="•"/>
            </a:pPr>
            <a:r>
              <a:rPr lang="en-US" dirty="0" smtClean="0"/>
              <a:t>Double underscore valid</a:t>
            </a:r>
          </a:p>
          <a:p>
            <a:pPr marL="456977" indent="-456977">
              <a:buFont typeface="Arial"/>
              <a:buChar char="•"/>
            </a:pPr>
            <a:r>
              <a:rPr lang="en-US" dirty="0" smtClean="0"/>
              <a:t>Underscore and letters valid</a:t>
            </a:r>
          </a:p>
          <a:p>
            <a:pPr marL="456977" indent="-456977">
              <a:buFont typeface="Arial"/>
              <a:buChar char="•"/>
            </a:pPr>
            <a:endParaRPr lang="en-US" dirty="0"/>
          </a:p>
          <a:p>
            <a:pPr marL="456977" indent="-456977">
              <a:buFont typeface="Arial"/>
              <a:buChar char="•"/>
            </a:pPr>
            <a:r>
              <a:rPr lang="en-US" dirty="0" smtClean="0"/>
              <a:t>Why? Positioning for future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00889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Private 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6977" indent="-456977">
              <a:buFont typeface="Arial"/>
              <a:buChar char="•"/>
            </a:pPr>
            <a:r>
              <a:rPr lang="en-US" dirty="0" smtClean="0"/>
              <a:t>Private and private static methods allowed in interfaces</a:t>
            </a:r>
          </a:p>
          <a:p>
            <a:pPr marL="456977" indent="-456977">
              <a:buFont typeface="Arial"/>
              <a:buChar char="•"/>
            </a:pPr>
            <a:endParaRPr lang="en-US" dirty="0"/>
          </a:p>
          <a:p>
            <a:pPr marL="456977" indent="-456977">
              <a:buFont typeface="Arial"/>
              <a:buChar char="•"/>
            </a:pPr>
            <a:r>
              <a:rPr lang="en-US" dirty="0" smtClean="0"/>
              <a:t>Why? Can write other code so maintainability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85002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Allowed in Interfaces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86730480"/>
              </p:ext>
            </p:extLst>
          </p:nvPr>
        </p:nvGraphicFramePr>
        <p:xfrm>
          <a:off x="815979" y="1470025"/>
          <a:ext cx="7504114" cy="25603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752057"/>
                <a:gridCol w="3752057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200" dirty="0" smtClean="0"/>
                        <a:t>Type</a:t>
                      </a:r>
                      <a:endParaRPr 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200" dirty="0" smtClean="0"/>
                        <a:t>Scope</a:t>
                      </a:r>
                      <a:endParaRPr lang="en-US" sz="2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200" dirty="0" smtClean="0"/>
                        <a:t>Constants</a:t>
                      </a:r>
                      <a:endParaRPr 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200" dirty="0" smtClean="0"/>
                        <a:t>Public</a:t>
                      </a:r>
                      <a:endParaRPr lang="en-US" sz="2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200" dirty="0" smtClean="0"/>
                        <a:t>Abstract Methods</a:t>
                      </a:r>
                      <a:endParaRPr 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200" dirty="0" smtClean="0"/>
                        <a:t>Public</a:t>
                      </a:r>
                      <a:endParaRPr lang="en-US" sz="2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200" dirty="0" smtClean="0"/>
                        <a:t>Default</a:t>
                      </a:r>
                      <a:r>
                        <a:rPr lang="en-US" sz="2200" baseline="0" dirty="0" smtClean="0"/>
                        <a:t> Methods</a:t>
                      </a:r>
                      <a:endParaRPr 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200" dirty="0" smtClean="0"/>
                        <a:t>Public</a:t>
                      </a:r>
                      <a:endParaRPr lang="en-US" sz="2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200" dirty="0" smtClean="0"/>
                        <a:t>Static Methods</a:t>
                      </a:r>
                      <a:endParaRPr 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200" dirty="0" smtClean="0"/>
                        <a:t>Public or private</a:t>
                      </a:r>
                      <a:endParaRPr lang="en-US" sz="2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200" dirty="0" smtClean="0"/>
                        <a:t>Instance methods</a:t>
                      </a:r>
                      <a:endParaRPr 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200" dirty="0" smtClean="0"/>
                        <a:t>Private</a:t>
                      </a:r>
                      <a:endParaRPr lang="en-US" sz="22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13328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09551"/>
            <a:ext cx="7569200" cy="852488"/>
          </a:xfrm>
        </p:spPr>
        <p:txBody>
          <a:bodyPr/>
          <a:lstStyle/>
          <a:p>
            <a:r>
              <a:rPr lang="en-US" dirty="0"/>
              <a:t>Module 1 </a:t>
            </a:r>
            <a:r>
              <a:rPr lang="mr-IN" dirty="0"/>
              <a:t>–</a:t>
            </a:r>
            <a:r>
              <a:rPr lang="en-US" dirty="0"/>
              <a:t> Question </a:t>
            </a:r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5" y="1047751"/>
            <a:ext cx="7504113" cy="2933700"/>
          </a:xfrm>
        </p:spPr>
        <p:txBody>
          <a:bodyPr/>
          <a:lstStyle/>
          <a:p>
            <a:r>
              <a:rPr lang="en-US" dirty="0" smtClean="0"/>
              <a:t>Which of the following compile?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String </a:t>
            </a:r>
            <a:r>
              <a:rPr lang="en-US" dirty="0" err="1" smtClean="0"/>
              <a:t>abc</a:t>
            </a:r>
            <a:r>
              <a:rPr lang="en-US" dirty="0" smtClean="0"/>
              <a:t> = null;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/>
              <a:t>String </a:t>
            </a:r>
            <a:r>
              <a:rPr lang="en-US" dirty="0" smtClean="0"/>
              <a:t>123 = </a:t>
            </a:r>
            <a:r>
              <a:rPr lang="en-US" dirty="0"/>
              <a:t>null;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/>
              <a:t>String </a:t>
            </a:r>
            <a:r>
              <a:rPr lang="en-US" dirty="0" smtClean="0"/>
              <a:t>() </a:t>
            </a:r>
            <a:r>
              <a:rPr lang="en-US" dirty="0"/>
              <a:t>= null;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/>
              <a:t>String </a:t>
            </a:r>
            <a:r>
              <a:rPr lang="en-US" dirty="0" smtClean="0"/>
              <a:t>__ </a:t>
            </a:r>
            <a:r>
              <a:rPr lang="en-US" dirty="0"/>
              <a:t>= null;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String _ = </a:t>
            </a:r>
            <a:r>
              <a:rPr lang="en-US" dirty="0"/>
              <a:t>null;</a:t>
            </a:r>
          </a:p>
          <a:p>
            <a:pPr marL="514100" indent="-514100">
              <a:buFont typeface="+mj-lt"/>
              <a:buAutoNum type="alphaU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34592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85750"/>
            <a:ext cx="7569200" cy="852488"/>
          </a:xfrm>
        </p:spPr>
        <p:txBody>
          <a:bodyPr/>
          <a:lstStyle/>
          <a:p>
            <a:r>
              <a:rPr lang="en-US" dirty="0" smtClean="0"/>
              <a:t>Module 1 </a:t>
            </a:r>
            <a:r>
              <a:rPr lang="mr-IN" dirty="0" smtClean="0"/>
              <a:t>–</a:t>
            </a:r>
            <a:r>
              <a:rPr lang="en-US" dirty="0" smtClean="0"/>
              <a:t> Question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5" y="1123950"/>
            <a:ext cx="7504113" cy="2933700"/>
          </a:xfrm>
        </p:spPr>
        <p:txBody>
          <a:bodyPr/>
          <a:lstStyle/>
          <a:p>
            <a:r>
              <a:rPr lang="en-US" dirty="0" smtClean="0"/>
              <a:t>Which can fill in the blank?</a:t>
            </a:r>
          </a:p>
          <a:p>
            <a:r>
              <a:rPr lang="en-US" sz="2400" dirty="0">
                <a:latin typeface="Courier"/>
                <a:cs typeface="Courier"/>
              </a:rPr>
              <a:t>interface </a:t>
            </a:r>
            <a:r>
              <a:rPr lang="en-US" sz="2400" dirty="0" err="1">
                <a:latin typeface="Courier"/>
                <a:cs typeface="Courier"/>
              </a:rPr>
              <a:t>TheInterface</a:t>
            </a:r>
            <a:r>
              <a:rPr lang="en-US" sz="2400" dirty="0">
                <a:latin typeface="Courier"/>
                <a:cs typeface="Courier"/>
              </a:rPr>
              <a:t> {</a:t>
            </a:r>
          </a:p>
          <a:p>
            <a:r>
              <a:rPr lang="en-US" sz="2400" dirty="0">
                <a:latin typeface="Courier"/>
                <a:cs typeface="Courier"/>
              </a:rPr>
              <a:t>    ____ </a:t>
            </a:r>
            <a:r>
              <a:rPr lang="en-US" sz="2400" dirty="0" err="1">
                <a:latin typeface="Courier"/>
                <a:cs typeface="Courier"/>
              </a:rPr>
              <a:t>int</a:t>
            </a:r>
            <a:r>
              <a:rPr lang="en-US" sz="2400" dirty="0">
                <a:latin typeface="Courier"/>
                <a:cs typeface="Courier"/>
              </a:rPr>
              <a:t> method() { return 1; } }</a:t>
            </a:r>
          </a:p>
          <a:p>
            <a:pPr marL="514100" indent="-514100">
              <a:buFont typeface="+mj-lt"/>
              <a:buAutoNum type="alphaUcPeriod"/>
            </a:pPr>
            <a:endParaRPr lang="en-US" sz="1200" dirty="0"/>
          </a:p>
          <a:p>
            <a:pPr marL="514100" indent="-514100">
              <a:buFont typeface="+mj-lt"/>
              <a:buAutoNum type="alphaUcPeriod"/>
            </a:pPr>
            <a:r>
              <a:rPr lang="en-US" dirty="0"/>
              <a:t>p</a:t>
            </a:r>
            <a:r>
              <a:rPr lang="en-US" dirty="0" smtClean="0"/>
              <a:t>ublic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/>
              <a:t>p</a:t>
            </a:r>
            <a:r>
              <a:rPr lang="en-US" dirty="0" smtClean="0"/>
              <a:t>rotected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no modifier</a:t>
            </a:r>
            <a:endParaRPr lang="en-US" dirty="0"/>
          </a:p>
          <a:p>
            <a:pPr marL="0" indent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4724405" y="3105150"/>
            <a:ext cx="3276599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22729" rIns="0" bIns="0" numCol="1" anchor="t" anchorCtr="0" compatLnSpc="1">
            <a:prstTxWarp prst="textNoShape">
              <a:avLst/>
            </a:prstTxWarp>
          </a:bodyPr>
          <a:lstStyle>
            <a:lvl1pPr marL="274638" indent="-274638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150"/>
              </a:spcAft>
              <a:buClr>
                <a:srgbClr val="000000"/>
              </a:buClr>
              <a:buSzPct val="100000"/>
              <a:buFont typeface="Times New Roman" charset="0"/>
              <a:defRPr sz="2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00075" indent="-228600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925"/>
              </a:spcAft>
              <a:buClr>
                <a:srgbClr val="000000"/>
              </a:buClr>
              <a:buSzPct val="100000"/>
              <a:buFont typeface="Times New Roman" charset="0"/>
              <a:defRPr sz="23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923925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688"/>
              </a:spcAft>
              <a:buClr>
                <a:srgbClr val="000000"/>
              </a:buClr>
              <a:buSzPct val="100000"/>
              <a:buFont typeface="Times New Roman" charset="0"/>
              <a:defRPr sz="19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293813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46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663700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8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036376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2406627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2776877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147126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100" indent="-514100">
              <a:buFont typeface="+mj-lt"/>
              <a:buAutoNum type="alphaUcPeriod" startAt="4"/>
            </a:pPr>
            <a:r>
              <a:rPr lang="en-US" dirty="0" smtClean="0"/>
              <a:t>private</a:t>
            </a:r>
          </a:p>
          <a:p>
            <a:pPr marL="514100" indent="-514100">
              <a:buFont typeface="+mj-lt"/>
              <a:buAutoNum type="alphaUcPeriod" startAt="4"/>
            </a:pPr>
            <a:r>
              <a:rPr lang="en-US" dirty="0" smtClean="0"/>
              <a:t>None of the above</a:t>
            </a:r>
          </a:p>
          <a:p>
            <a:pPr marL="0" indent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79912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85750"/>
            <a:ext cx="7569200" cy="852488"/>
          </a:xfrm>
        </p:spPr>
        <p:txBody>
          <a:bodyPr/>
          <a:lstStyle/>
          <a:p>
            <a:r>
              <a:rPr lang="en-US" dirty="0"/>
              <a:t>Module 1 </a:t>
            </a:r>
            <a:r>
              <a:rPr lang="mr-IN" dirty="0"/>
              <a:t>–</a:t>
            </a:r>
            <a:r>
              <a:rPr lang="en-US" dirty="0"/>
              <a:t> Question </a:t>
            </a:r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5" y="1123950"/>
            <a:ext cx="7504113" cy="2933700"/>
          </a:xfrm>
        </p:spPr>
        <p:txBody>
          <a:bodyPr/>
          <a:lstStyle/>
          <a:p>
            <a:r>
              <a:rPr lang="en-US" dirty="0" smtClean="0"/>
              <a:t>Which can fill in the blank?</a:t>
            </a:r>
          </a:p>
          <a:p>
            <a:r>
              <a:rPr lang="en-US" sz="2400" dirty="0">
                <a:latin typeface="Courier"/>
                <a:cs typeface="Courier"/>
              </a:rPr>
              <a:t>interface </a:t>
            </a:r>
            <a:r>
              <a:rPr lang="en-US" sz="2400" dirty="0" err="1">
                <a:latin typeface="Courier"/>
                <a:cs typeface="Courier"/>
              </a:rPr>
              <a:t>TheInterface</a:t>
            </a:r>
            <a:r>
              <a:rPr lang="en-US" sz="2400" dirty="0">
                <a:latin typeface="Courier"/>
                <a:cs typeface="Courier"/>
              </a:rPr>
              <a:t> {</a:t>
            </a:r>
          </a:p>
          <a:p>
            <a:r>
              <a:rPr lang="en-US" sz="2400" dirty="0">
                <a:latin typeface="Courier"/>
                <a:cs typeface="Courier"/>
              </a:rPr>
              <a:t>    ____ static void method() {} }</a:t>
            </a:r>
          </a:p>
          <a:p>
            <a:pPr marL="514100" indent="-514100">
              <a:buFont typeface="+mj-lt"/>
              <a:buAutoNum type="alphaUcPeriod"/>
            </a:pPr>
            <a:endParaRPr lang="en-US" sz="1200" dirty="0"/>
          </a:p>
          <a:p>
            <a:pPr marL="514100" indent="-514100">
              <a:buFont typeface="+mj-lt"/>
              <a:buAutoNum type="alphaUcPeriod"/>
            </a:pPr>
            <a:r>
              <a:rPr lang="en-US" dirty="0"/>
              <a:t>p</a:t>
            </a:r>
            <a:r>
              <a:rPr lang="en-US" dirty="0" smtClean="0"/>
              <a:t>ublic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/>
              <a:t>p</a:t>
            </a:r>
            <a:r>
              <a:rPr lang="en-US" dirty="0" smtClean="0"/>
              <a:t>rotected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/>
              <a:t>n</a:t>
            </a:r>
            <a:r>
              <a:rPr lang="en-US" dirty="0" smtClean="0"/>
              <a:t>o modifier</a:t>
            </a:r>
            <a:endParaRPr lang="en-US" dirty="0"/>
          </a:p>
          <a:p>
            <a:pPr marL="0" indent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4724405" y="3105150"/>
            <a:ext cx="3276599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22729" rIns="0" bIns="0" numCol="1" anchor="t" anchorCtr="0" compatLnSpc="1">
            <a:prstTxWarp prst="textNoShape">
              <a:avLst/>
            </a:prstTxWarp>
          </a:bodyPr>
          <a:lstStyle>
            <a:lvl1pPr marL="274638" indent="-274638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150"/>
              </a:spcAft>
              <a:buClr>
                <a:srgbClr val="000000"/>
              </a:buClr>
              <a:buSzPct val="100000"/>
              <a:buFont typeface="Times New Roman" charset="0"/>
              <a:defRPr sz="2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00075" indent="-228600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925"/>
              </a:spcAft>
              <a:buClr>
                <a:srgbClr val="000000"/>
              </a:buClr>
              <a:buSzPct val="100000"/>
              <a:buFont typeface="Times New Roman" charset="0"/>
              <a:defRPr sz="23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923925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688"/>
              </a:spcAft>
              <a:buClr>
                <a:srgbClr val="000000"/>
              </a:buClr>
              <a:buSzPct val="100000"/>
              <a:buFont typeface="Times New Roman" charset="0"/>
              <a:defRPr sz="19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293813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46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663700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8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036376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2406627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2776877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147126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100" indent="-514100">
              <a:buFont typeface="+mj-lt"/>
              <a:buAutoNum type="alphaUcPeriod" startAt="4"/>
            </a:pPr>
            <a:r>
              <a:rPr lang="en-US" dirty="0" smtClean="0"/>
              <a:t>private</a:t>
            </a:r>
          </a:p>
          <a:p>
            <a:pPr marL="514100" indent="-514100">
              <a:buFont typeface="+mj-lt"/>
              <a:buAutoNum type="alphaUcPeriod" startAt="4"/>
            </a:pPr>
            <a:r>
              <a:rPr lang="en-US" dirty="0" smtClean="0"/>
              <a:t>None of the above</a:t>
            </a:r>
          </a:p>
          <a:p>
            <a:pPr marL="0" indent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95839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09551"/>
            <a:ext cx="7569200" cy="852488"/>
          </a:xfrm>
        </p:spPr>
        <p:txBody>
          <a:bodyPr/>
          <a:lstStyle/>
          <a:p>
            <a:r>
              <a:rPr lang="en-US" dirty="0"/>
              <a:t>Module 1 </a:t>
            </a:r>
            <a:r>
              <a:rPr lang="mr-IN" dirty="0"/>
              <a:t>–</a:t>
            </a:r>
            <a:r>
              <a:rPr lang="en-US" dirty="0"/>
              <a:t> Question </a:t>
            </a:r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5" y="1200150"/>
            <a:ext cx="7504113" cy="2933700"/>
          </a:xfrm>
        </p:spPr>
        <p:txBody>
          <a:bodyPr/>
          <a:lstStyle/>
          <a:p>
            <a:r>
              <a:rPr lang="en-US" dirty="0" smtClean="0"/>
              <a:t>Which of the following compile?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String _a = null;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/>
              <a:t>String </a:t>
            </a:r>
            <a:r>
              <a:rPr lang="en-US" dirty="0" smtClean="0"/>
              <a:t>_1 = </a:t>
            </a:r>
            <a:r>
              <a:rPr lang="en-US" dirty="0"/>
              <a:t>null;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/>
              <a:t>String $</a:t>
            </a:r>
            <a:r>
              <a:rPr lang="en-US" dirty="0" smtClean="0"/>
              <a:t> </a:t>
            </a:r>
            <a:r>
              <a:rPr lang="en-US" dirty="0"/>
              <a:t>= null;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/>
              <a:t>String </a:t>
            </a:r>
            <a:r>
              <a:rPr lang="en-US" dirty="0" smtClean="0"/>
              <a:t>_ </a:t>
            </a:r>
            <a:r>
              <a:rPr lang="en-US" dirty="0"/>
              <a:t>= null;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String __  = </a:t>
            </a:r>
            <a:r>
              <a:rPr lang="en-US" dirty="0"/>
              <a:t>1</a:t>
            </a:r>
            <a:r>
              <a:rPr lang="en-US" dirty="0" smtClean="0"/>
              <a:t>;</a:t>
            </a:r>
            <a:endParaRPr lang="en-US" dirty="0"/>
          </a:p>
          <a:p>
            <a:pPr marL="514100" indent="-514100">
              <a:buFont typeface="+mj-lt"/>
              <a:buAutoNum type="alphaU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71647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85750"/>
            <a:ext cx="7569200" cy="852488"/>
          </a:xfrm>
        </p:spPr>
        <p:txBody>
          <a:bodyPr/>
          <a:lstStyle/>
          <a:p>
            <a:r>
              <a:rPr lang="en-US" dirty="0"/>
              <a:t>Module 1 </a:t>
            </a:r>
            <a:r>
              <a:rPr lang="mr-IN" dirty="0"/>
              <a:t>–</a:t>
            </a:r>
            <a:r>
              <a:rPr lang="en-US" dirty="0"/>
              <a:t> Question </a:t>
            </a:r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5" y="1123950"/>
            <a:ext cx="7504113" cy="2933700"/>
          </a:xfrm>
        </p:spPr>
        <p:txBody>
          <a:bodyPr/>
          <a:lstStyle/>
          <a:p>
            <a:r>
              <a:rPr lang="en-US" dirty="0" smtClean="0"/>
              <a:t>Which can fill in the blank?</a:t>
            </a:r>
          </a:p>
          <a:p>
            <a:r>
              <a:rPr lang="en-US" sz="2400" dirty="0">
                <a:latin typeface="Courier"/>
                <a:cs typeface="Courier"/>
              </a:rPr>
              <a:t>interface </a:t>
            </a:r>
            <a:r>
              <a:rPr lang="en-US" sz="2400" dirty="0" err="1">
                <a:latin typeface="Courier"/>
                <a:cs typeface="Courier"/>
              </a:rPr>
              <a:t>TheInterface</a:t>
            </a:r>
            <a:r>
              <a:rPr lang="en-US" sz="2400" dirty="0">
                <a:latin typeface="Courier"/>
                <a:cs typeface="Courier"/>
              </a:rPr>
              <a:t> {</a:t>
            </a:r>
          </a:p>
          <a:p>
            <a:r>
              <a:rPr lang="en-US" sz="2400" dirty="0">
                <a:latin typeface="Courier"/>
                <a:cs typeface="Courier"/>
              </a:rPr>
              <a:t>    ____ default void method() {} }</a:t>
            </a:r>
          </a:p>
          <a:p>
            <a:pPr marL="514100" indent="-514100">
              <a:buFont typeface="+mj-lt"/>
              <a:buAutoNum type="alphaUcPeriod"/>
            </a:pPr>
            <a:endParaRPr lang="en-US" sz="1200" dirty="0"/>
          </a:p>
          <a:p>
            <a:pPr marL="514100" indent="-514100">
              <a:buFont typeface="+mj-lt"/>
              <a:buAutoNum type="alphaUcPeriod"/>
            </a:pPr>
            <a:r>
              <a:rPr lang="en-US" dirty="0"/>
              <a:t>p</a:t>
            </a:r>
            <a:r>
              <a:rPr lang="en-US" dirty="0" smtClean="0"/>
              <a:t>ublic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/>
              <a:t>p</a:t>
            </a:r>
            <a:r>
              <a:rPr lang="en-US" dirty="0" smtClean="0"/>
              <a:t>rotected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/>
              <a:t>n</a:t>
            </a:r>
            <a:r>
              <a:rPr lang="en-US" dirty="0" smtClean="0"/>
              <a:t>o modifier</a:t>
            </a:r>
            <a:endParaRPr lang="en-US" dirty="0"/>
          </a:p>
          <a:p>
            <a:pPr marL="0" indent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4724405" y="3105150"/>
            <a:ext cx="3276599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22729" rIns="0" bIns="0" numCol="1" anchor="t" anchorCtr="0" compatLnSpc="1">
            <a:prstTxWarp prst="textNoShape">
              <a:avLst/>
            </a:prstTxWarp>
          </a:bodyPr>
          <a:lstStyle>
            <a:lvl1pPr marL="274638" indent="-274638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150"/>
              </a:spcAft>
              <a:buClr>
                <a:srgbClr val="000000"/>
              </a:buClr>
              <a:buSzPct val="100000"/>
              <a:buFont typeface="Times New Roman" charset="0"/>
              <a:defRPr sz="2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00075" indent="-228600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925"/>
              </a:spcAft>
              <a:buClr>
                <a:srgbClr val="000000"/>
              </a:buClr>
              <a:buSzPct val="100000"/>
              <a:buFont typeface="Times New Roman" charset="0"/>
              <a:defRPr sz="23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923925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688"/>
              </a:spcAft>
              <a:buClr>
                <a:srgbClr val="000000"/>
              </a:buClr>
              <a:buSzPct val="100000"/>
              <a:buFont typeface="Times New Roman" charset="0"/>
              <a:defRPr sz="19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293813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46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663700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8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036376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2406627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2776877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147126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100" indent="-514100">
              <a:buFont typeface="+mj-lt"/>
              <a:buAutoNum type="alphaUcPeriod" startAt="4"/>
            </a:pPr>
            <a:r>
              <a:rPr lang="en-US" dirty="0" smtClean="0"/>
              <a:t>private</a:t>
            </a:r>
          </a:p>
          <a:p>
            <a:pPr marL="514100" indent="-514100">
              <a:buFont typeface="+mj-lt"/>
              <a:buAutoNum type="alphaUcPeriod" startAt="4"/>
            </a:pPr>
            <a:r>
              <a:rPr lang="en-US" dirty="0" smtClean="0"/>
              <a:t>None of the above</a:t>
            </a:r>
          </a:p>
          <a:p>
            <a:pPr marL="0" indent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79261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85750"/>
            <a:ext cx="7569200" cy="852488"/>
          </a:xfrm>
        </p:spPr>
        <p:txBody>
          <a:bodyPr/>
          <a:lstStyle/>
          <a:p>
            <a:r>
              <a:rPr lang="en-US" dirty="0"/>
              <a:t>Module 1 </a:t>
            </a:r>
            <a:r>
              <a:rPr lang="mr-IN" dirty="0"/>
              <a:t>–</a:t>
            </a:r>
            <a:r>
              <a:rPr lang="en-US" dirty="0"/>
              <a:t> Question </a:t>
            </a:r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5" y="1123950"/>
            <a:ext cx="7504113" cy="2933700"/>
          </a:xfrm>
        </p:spPr>
        <p:txBody>
          <a:bodyPr/>
          <a:lstStyle/>
          <a:p>
            <a:r>
              <a:rPr lang="en-US" dirty="0" smtClean="0"/>
              <a:t>Which of the following compile?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double d = 1_0;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/>
              <a:t>double d = </a:t>
            </a:r>
            <a:r>
              <a:rPr lang="en-US" dirty="0" smtClean="0"/>
              <a:t>1.0</a:t>
            </a:r>
            <a:r>
              <a:rPr lang="en-US" dirty="0"/>
              <a:t>;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double </a:t>
            </a:r>
            <a:r>
              <a:rPr lang="en-US" dirty="0" err="1" smtClean="0"/>
              <a:t>d_d</a:t>
            </a:r>
            <a:r>
              <a:rPr lang="en-US" dirty="0" smtClean="0"/>
              <a:t> </a:t>
            </a:r>
            <a:r>
              <a:rPr lang="en-US" dirty="0"/>
              <a:t>= 1_0;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double _d_ </a:t>
            </a:r>
            <a:r>
              <a:rPr lang="en-US" dirty="0"/>
              <a:t>= </a:t>
            </a:r>
            <a:r>
              <a:rPr lang="en-US" dirty="0" smtClean="0"/>
              <a:t>_1_;</a:t>
            </a:r>
            <a:endParaRPr lang="en-US" dirty="0"/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double _ </a:t>
            </a:r>
            <a:r>
              <a:rPr lang="en-US" dirty="0"/>
              <a:t>= </a:t>
            </a:r>
            <a:r>
              <a:rPr lang="en-US" dirty="0" smtClean="0"/>
              <a:t>1_;</a:t>
            </a:r>
            <a:endParaRPr lang="en-US" dirty="0"/>
          </a:p>
          <a:p>
            <a:pPr marL="514100" indent="-514100">
              <a:buFont typeface="+mj-lt"/>
              <a:buAutoNum type="alphaU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62663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85750"/>
            <a:ext cx="7569200" cy="852488"/>
          </a:xfrm>
        </p:spPr>
        <p:txBody>
          <a:bodyPr/>
          <a:lstStyle/>
          <a:p>
            <a:r>
              <a:rPr lang="en-US" dirty="0"/>
              <a:t>Module 1 </a:t>
            </a:r>
            <a:r>
              <a:rPr lang="mr-IN" dirty="0"/>
              <a:t>–</a:t>
            </a:r>
            <a:r>
              <a:rPr lang="en-US" dirty="0"/>
              <a:t> Question </a:t>
            </a:r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5" y="1123950"/>
            <a:ext cx="7504113" cy="2933700"/>
          </a:xfrm>
        </p:spPr>
        <p:txBody>
          <a:bodyPr/>
          <a:lstStyle/>
          <a:p>
            <a:r>
              <a:rPr lang="en-US" dirty="0" smtClean="0"/>
              <a:t>How many identifiers could </a:t>
            </a:r>
            <a:r>
              <a:rPr lang="en-US" dirty="0" smtClean="0"/>
              <a:t>have independently </a:t>
            </a:r>
            <a:r>
              <a:rPr lang="en-US" dirty="0" smtClean="0"/>
              <a:t>been changed to _ in Java 10?</a:t>
            </a:r>
          </a:p>
          <a:p>
            <a:endParaRPr lang="en-US" sz="2400" dirty="0">
              <a:latin typeface="Courier"/>
              <a:cs typeface="Courier"/>
            </a:endParaRPr>
          </a:p>
          <a:p>
            <a:pPr marL="514100" indent="-514100">
              <a:buFont typeface="+mj-lt"/>
              <a:buAutoNum type="alphaUcPeriod"/>
            </a:pPr>
            <a:endParaRPr lang="en-US" sz="1200" dirty="0"/>
          </a:p>
          <a:p>
            <a:pPr marL="514100" indent="-514100">
              <a:buFont typeface="+mj-lt"/>
              <a:buAutoNum type="alphaUcPeriod"/>
            </a:pPr>
            <a:r>
              <a:rPr lang="en-US" dirty="0"/>
              <a:t>0</a:t>
            </a:r>
            <a:endParaRPr lang="en-US" dirty="0" smtClean="0"/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1-2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3-4</a:t>
            </a:r>
            <a:endParaRPr lang="en-US" dirty="0"/>
          </a:p>
          <a:p>
            <a:pPr marL="0" indent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4724405" y="3105150"/>
            <a:ext cx="3276599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22729" rIns="0" bIns="0" numCol="1" anchor="t" anchorCtr="0" compatLnSpc="1">
            <a:prstTxWarp prst="textNoShape">
              <a:avLst/>
            </a:prstTxWarp>
          </a:bodyPr>
          <a:lstStyle>
            <a:lvl1pPr marL="274638" indent="-274638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150"/>
              </a:spcAft>
              <a:buClr>
                <a:srgbClr val="000000"/>
              </a:buClr>
              <a:buSzPct val="100000"/>
              <a:buFont typeface="Times New Roman" charset="0"/>
              <a:defRPr sz="2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00075" indent="-228600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925"/>
              </a:spcAft>
              <a:buClr>
                <a:srgbClr val="000000"/>
              </a:buClr>
              <a:buSzPct val="100000"/>
              <a:buFont typeface="Times New Roman" charset="0"/>
              <a:defRPr sz="23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923925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688"/>
              </a:spcAft>
              <a:buClr>
                <a:srgbClr val="000000"/>
              </a:buClr>
              <a:buSzPct val="100000"/>
              <a:buFont typeface="Times New Roman" charset="0"/>
              <a:defRPr sz="19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293813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46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663700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8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036376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2406627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2776877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147126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100" indent="-514100">
              <a:buFont typeface="+mj-lt"/>
              <a:buAutoNum type="alphaUcPeriod" startAt="4"/>
            </a:pPr>
            <a:r>
              <a:rPr lang="en-US" dirty="0" smtClean="0"/>
              <a:t>5 or more</a:t>
            </a:r>
          </a:p>
          <a:p>
            <a:pPr marL="514100" indent="-514100">
              <a:buFont typeface="+mj-lt"/>
              <a:buAutoNum type="alphaUcPeriod" startAt="4"/>
            </a:pPr>
            <a:r>
              <a:rPr lang="en-US" dirty="0" smtClean="0"/>
              <a:t>None </a:t>
            </a:r>
            <a:r>
              <a:rPr lang="mr-IN" dirty="0" smtClean="0"/>
              <a:t>–</a:t>
            </a:r>
            <a:r>
              <a:rPr lang="en-US" dirty="0" smtClean="0"/>
              <a:t> code does not compile</a:t>
            </a:r>
          </a:p>
          <a:p>
            <a:pPr marL="0" indent="0"/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7400" y="1962150"/>
            <a:ext cx="5168900" cy="105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1869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370070">
              <a:defRPr/>
            </a:pPr>
            <a:r>
              <a:rPr lang="en-US" dirty="0" smtClean="0"/>
              <a:t>About Me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6324600" y="1581150"/>
            <a:ext cx="6497638" cy="1652960"/>
          </a:xfrm>
          <a:prstGeom prst="rect">
            <a:avLst/>
          </a:prstGeom>
          <a:noFill/>
        </p:spPr>
        <p:txBody>
          <a:bodyPr lIns="74014" tIns="37005" rIns="74014" bIns="37005">
            <a:spAutoFit/>
          </a:bodyPr>
          <a:lstStyle/>
          <a:p>
            <a:pPr algn="ctr" defTabSz="370070">
              <a:defRPr/>
            </a:pPr>
            <a:endParaRPr lang="en-US" sz="2200" dirty="0">
              <a:solidFill>
                <a:schemeClr val="tx1"/>
              </a:solidFill>
            </a:endParaRPr>
          </a:p>
          <a:p>
            <a:pPr defTabSz="370070">
              <a:defRPr/>
            </a:pPr>
            <a:r>
              <a:rPr lang="en-US" sz="2200" dirty="0">
                <a:solidFill>
                  <a:schemeClr val="tx1"/>
                </a:solidFill>
              </a:rPr>
              <a:t>17 years as</a:t>
            </a:r>
          </a:p>
          <a:p>
            <a:pPr defTabSz="370070">
              <a:defRPr/>
            </a:pPr>
            <a:endParaRPr lang="en-US" sz="2200" dirty="0">
              <a:solidFill>
                <a:schemeClr val="tx1"/>
              </a:solidFill>
            </a:endParaRPr>
          </a:p>
          <a:p>
            <a:pPr defTabSz="370070">
              <a:defRPr/>
            </a:pPr>
            <a:r>
              <a:rPr lang="en-US" sz="2200" dirty="0">
                <a:solidFill>
                  <a:schemeClr val="tx1"/>
                </a:solidFill>
              </a:rPr>
              <a:t>Java Developer</a:t>
            </a:r>
          </a:p>
          <a:p>
            <a:pPr marL="277553" indent="-277553" defTabSz="370070">
              <a:buFont typeface="Arial"/>
              <a:buChar char="•"/>
              <a:defRPr/>
            </a:pPr>
            <a:endParaRPr lang="en-US" sz="2200" dirty="0">
              <a:solidFill>
                <a:schemeClr val="tx1"/>
              </a:solidFill>
            </a:endParaRPr>
          </a:p>
        </p:txBody>
      </p:sp>
      <p:pic>
        <p:nvPicPr>
          <p:cNvPr id="2560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788" y="1171576"/>
            <a:ext cx="5160962" cy="266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2A2D34D-0630-CB45-9412-00429120BD6A}" type="slidenum">
              <a:rPr lang="en-US"/>
              <a:pPr>
                <a:defRPr/>
              </a:pPr>
              <a:t>3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600200" y="4019550"/>
            <a:ext cx="57150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Book random </a:t>
            </a:r>
            <a:r>
              <a:rPr lang="en-US" dirty="0" err="1" smtClean="0">
                <a:solidFill>
                  <a:schemeClr val="tx1"/>
                </a:solidFill>
              </a:rPr>
              <a:t>giveway</a:t>
            </a:r>
            <a:r>
              <a:rPr lang="en-US" dirty="0" smtClean="0">
                <a:solidFill>
                  <a:schemeClr val="tx1"/>
                </a:solidFill>
              </a:rPr>
              <a:t> at end!!!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30683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85750"/>
            <a:ext cx="7569200" cy="852488"/>
          </a:xfrm>
        </p:spPr>
        <p:txBody>
          <a:bodyPr/>
          <a:lstStyle/>
          <a:p>
            <a:r>
              <a:rPr lang="en-US" dirty="0" smtClean="0"/>
              <a:t>Lab &amp; Break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5" y="1047750"/>
            <a:ext cx="7504113" cy="3200400"/>
          </a:xfrm>
        </p:spPr>
        <p:txBody>
          <a:bodyPr/>
          <a:lstStyle/>
          <a:p>
            <a:pPr marL="0" indent="0" algn="ctr"/>
            <a:r>
              <a:rPr lang="en-US" dirty="0" smtClean="0"/>
              <a:t>See handout</a:t>
            </a:r>
          </a:p>
          <a:p>
            <a:pPr marL="514100" indent="-514100" algn="ctr">
              <a:buFont typeface="+mj-lt"/>
              <a:buAutoNum type="arabicPeriod"/>
            </a:pP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1581150"/>
            <a:ext cx="2647950" cy="26479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7800" y="1657350"/>
            <a:ext cx="2495550" cy="249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3844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Module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6977" indent="-456977">
              <a:buFont typeface="Arial"/>
              <a:buChar char="•"/>
            </a:pPr>
            <a:r>
              <a:rPr lang="en-US" dirty="0" smtClean="0"/>
              <a:t>Review lab</a:t>
            </a:r>
          </a:p>
          <a:p>
            <a:pPr marL="456977" indent="-456977">
              <a:buFont typeface="Arial"/>
              <a:buChar char="•"/>
            </a:pPr>
            <a:r>
              <a:rPr lang="en-US" dirty="0" smtClean="0"/>
              <a:t>effectively </a:t>
            </a:r>
            <a:r>
              <a:rPr lang="en-US" dirty="0"/>
              <a:t>final try with </a:t>
            </a:r>
            <a:r>
              <a:rPr lang="en-US" dirty="0" smtClean="0"/>
              <a:t>resources</a:t>
            </a:r>
          </a:p>
          <a:p>
            <a:pPr marL="456977" indent="-456977">
              <a:buFont typeface="Arial"/>
              <a:buChar char="•"/>
            </a:pPr>
            <a:r>
              <a:rPr lang="en-US" dirty="0" err="1"/>
              <a:t>var</a:t>
            </a:r>
            <a:endParaRPr lang="en-US" dirty="0"/>
          </a:p>
          <a:p>
            <a:pPr marL="0" indent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00311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 lab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100" indent="-514100">
              <a:buFont typeface="+mj-lt"/>
              <a:buAutoNum type="arabicPeriod"/>
            </a:pPr>
            <a:r>
              <a:rPr lang="en-US" dirty="0" smtClean="0"/>
              <a:t>Why didn’t calling </a:t>
            </a:r>
            <a:r>
              <a:rPr lang="en-US" dirty="0" err="1" smtClean="0"/>
              <a:t>getRandom</a:t>
            </a:r>
            <a:r>
              <a:rPr lang="en-US" dirty="0" smtClean="0"/>
              <a:t>() work?</a:t>
            </a:r>
          </a:p>
          <a:p>
            <a:pPr marL="514100" indent="-514100">
              <a:buFont typeface="+mj-lt"/>
              <a:buAutoNum type="arabicPeriod"/>
            </a:pPr>
            <a:r>
              <a:rPr lang="en-US" dirty="0" smtClean="0"/>
              <a:t>How did you fix it?</a:t>
            </a:r>
          </a:p>
          <a:p>
            <a:pPr marL="514100" indent="-514100">
              <a:buFont typeface="+mj-lt"/>
              <a:buAutoNum type="arabicPeriod"/>
            </a:pPr>
            <a:r>
              <a:rPr lang="en-US" dirty="0" smtClean="0"/>
              <a:t>What version of Java disallowed _? </a:t>
            </a:r>
          </a:p>
          <a:p>
            <a:pPr marL="514100" indent="-514100">
              <a:buFont typeface="+mj-lt"/>
              <a:buAutoNum type="arabicPeriod"/>
            </a:pPr>
            <a:r>
              <a:rPr lang="en-US" dirty="0" smtClean="0"/>
              <a:t>When would you use private interface methods in real life?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85162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Effectively Final Definition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/>
            <a:r>
              <a:rPr lang="en-US" sz="2800" dirty="0"/>
              <a:t>If typed final before </a:t>
            </a:r>
            <a:r>
              <a:rPr lang="en-US" sz="2800" dirty="0" err="1"/>
              <a:t>param</a:t>
            </a:r>
            <a:r>
              <a:rPr lang="en-US" sz="2800" dirty="0"/>
              <a:t>/local variable </a:t>
            </a:r>
          </a:p>
          <a:p>
            <a:pPr marL="0" indent="0"/>
            <a:r>
              <a:rPr lang="en-US" sz="2800" dirty="0"/>
              <a:t>and it would still compile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7065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Which are effectively final?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/>
            <a:r>
              <a:rPr lang="en-US" sz="2800" dirty="0"/>
              <a:t>public </a:t>
            </a:r>
            <a:r>
              <a:rPr lang="en-US" sz="2800" dirty="0" err="1"/>
              <a:t>int</a:t>
            </a:r>
            <a:r>
              <a:rPr lang="en-US" sz="2800" dirty="0"/>
              <a:t> </a:t>
            </a:r>
            <a:r>
              <a:rPr lang="en-US" sz="2800" dirty="0" err="1"/>
              <a:t>numChairs</a:t>
            </a:r>
            <a:r>
              <a:rPr lang="en-US" sz="2800" dirty="0"/>
              <a:t> = 4;</a:t>
            </a:r>
          </a:p>
          <a:p>
            <a:pPr marL="0" indent="0"/>
            <a:r>
              <a:rPr lang="en-US" sz="2800" dirty="0"/>
              <a:t>public </a:t>
            </a:r>
            <a:r>
              <a:rPr lang="en-US" sz="2800" dirty="0" err="1"/>
              <a:t>int</a:t>
            </a:r>
            <a:r>
              <a:rPr lang="en-US" sz="2800" dirty="0"/>
              <a:t> </a:t>
            </a:r>
            <a:r>
              <a:rPr lang="en-US" sz="2800" dirty="0" err="1"/>
              <a:t>numLegs</a:t>
            </a:r>
            <a:r>
              <a:rPr lang="en-US" sz="2800" dirty="0"/>
              <a:t> = </a:t>
            </a:r>
            <a:r>
              <a:rPr lang="en-US" sz="2800" dirty="0" err="1"/>
              <a:t>numChairs</a:t>
            </a:r>
            <a:r>
              <a:rPr lang="en-US" sz="2800" dirty="0"/>
              <a:t> * 4;</a:t>
            </a:r>
          </a:p>
          <a:p>
            <a:pPr marL="0" indent="0"/>
            <a:r>
              <a:rPr lang="en-US" sz="2800" dirty="0" err="1"/>
              <a:t>numChairs</a:t>
            </a:r>
            <a:r>
              <a:rPr lang="en-US" sz="2800" dirty="0"/>
              <a:t>++;</a:t>
            </a:r>
          </a:p>
          <a:p>
            <a:pPr marL="0" indent="0"/>
            <a:r>
              <a:rPr lang="en-US" sz="2800" dirty="0" err="1"/>
              <a:t>System.out.println</a:t>
            </a:r>
            <a:r>
              <a:rPr lang="en-US" sz="2800" dirty="0"/>
              <a:t>(</a:t>
            </a:r>
            <a:r>
              <a:rPr lang="en-US" sz="2800" dirty="0" err="1"/>
              <a:t>numChairs</a:t>
            </a:r>
            <a:r>
              <a:rPr lang="en-US" sz="2800" dirty="0"/>
              <a:t>);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69237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Try with Resources - Before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5" y="1428751"/>
            <a:ext cx="7504113" cy="2933700"/>
          </a:xfrm>
        </p:spPr>
        <p:txBody>
          <a:bodyPr/>
          <a:lstStyle/>
          <a:p>
            <a:pPr marL="0" indent="0"/>
            <a:r>
              <a:rPr lang="en-US" dirty="0"/>
              <a:t>Path path = </a:t>
            </a:r>
            <a:r>
              <a:rPr lang="en-US" dirty="0" err="1"/>
              <a:t>Paths.get</a:t>
            </a:r>
            <a:r>
              <a:rPr lang="en-US" dirty="0"/>
              <a:t>("file")</a:t>
            </a:r>
            <a:r>
              <a:rPr lang="en-US" dirty="0" smtClean="0"/>
              <a:t>;</a:t>
            </a:r>
            <a:endParaRPr lang="en-US" dirty="0"/>
          </a:p>
          <a:p>
            <a:pPr marL="0" indent="0"/>
            <a:r>
              <a:rPr lang="en-US" dirty="0" smtClean="0"/>
              <a:t>try(</a:t>
            </a:r>
            <a:r>
              <a:rPr lang="en-US" dirty="0" err="1"/>
              <a:t>BufferedReader</a:t>
            </a:r>
            <a:r>
              <a:rPr lang="en-US" dirty="0"/>
              <a:t> reader = </a:t>
            </a:r>
          </a:p>
          <a:p>
            <a:pPr marL="0" indent="0"/>
            <a:r>
              <a:rPr lang="en-US" dirty="0"/>
              <a:t>        </a:t>
            </a:r>
            <a:r>
              <a:rPr lang="en-US" dirty="0" err="1"/>
              <a:t>Files.newBufferedReader</a:t>
            </a:r>
            <a:r>
              <a:rPr lang="en-US" dirty="0"/>
              <a:t>(path)</a:t>
            </a:r>
            <a:r>
              <a:rPr lang="en-US" dirty="0" smtClean="0"/>
              <a:t>)</a:t>
            </a:r>
            <a:r>
              <a:rPr lang="en-US" dirty="0"/>
              <a:t>{</a:t>
            </a:r>
          </a:p>
          <a:p>
            <a:pPr marL="0" indent="0"/>
            <a:r>
              <a:rPr lang="en-US" dirty="0"/>
              <a:t>       // read file</a:t>
            </a:r>
          </a:p>
          <a:p>
            <a:pPr marL="0" indent="0"/>
            <a:r>
              <a:rPr lang="en-US" dirty="0" smtClean="0"/>
              <a:t>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37710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Try with Resources - After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5" y="1428751"/>
            <a:ext cx="7504113" cy="2933700"/>
          </a:xfrm>
        </p:spPr>
        <p:txBody>
          <a:bodyPr/>
          <a:lstStyle/>
          <a:p>
            <a:pPr marL="0" indent="0"/>
            <a:r>
              <a:rPr lang="en-US" dirty="0"/>
              <a:t>Path path = </a:t>
            </a:r>
            <a:r>
              <a:rPr lang="en-US" dirty="0" err="1"/>
              <a:t>Paths.get</a:t>
            </a:r>
            <a:r>
              <a:rPr lang="en-US" dirty="0"/>
              <a:t>("file");</a:t>
            </a:r>
          </a:p>
          <a:p>
            <a:pPr marL="0" indent="0"/>
            <a:r>
              <a:rPr lang="en-US" dirty="0" err="1" smtClean="0"/>
              <a:t>BufferedReader</a:t>
            </a:r>
            <a:r>
              <a:rPr lang="en-US" dirty="0" smtClean="0"/>
              <a:t> </a:t>
            </a:r>
            <a:r>
              <a:rPr lang="en-US" dirty="0"/>
              <a:t>reader = </a:t>
            </a:r>
            <a:endParaRPr lang="en-US" dirty="0" smtClean="0"/>
          </a:p>
          <a:p>
            <a:pPr marL="0" indent="0"/>
            <a:r>
              <a:rPr lang="en-US" dirty="0"/>
              <a:t> </a:t>
            </a:r>
            <a:r>
              <a:rPr lang="en-US" dirty="0" smtClean="0"/>
              <a:t>       </a:t>
            </a:r>
            <a:r>
              <a:rPr lang="en-US" dirty="0" err="1" smtClean="0"/>
              <a:t>Files.newBufferedReader</a:t>
            </a:r>
            <a:r>
              <a:rPr lang="en-US" dirty="0"/>
              <a:t>(path);</a:t>
            </a:r>
          </a:p>
          <a:p>
            <a:pPr marL="0" indent="0"/>
            <a:r>
              <a:rPr lang="en-US" dirty="0" smtClean="0"/>
              <a:t>try</a:t>
            </a:r>
            <a:r>
              <a:rPr lang="en-US" dirty="0"/>
              <a:t>(reader){</a:t>
            </a:r>
          </a:p>
          <a:p>
            <a:pPr marL="0" indent="0"/>
            <a:r>
              <a:rPr lang="en-US" dirty="0"/>
              <a:t>       // read file</a:t>
            </a:r>
          </a:p>
          <a:p>
            <a:pPr marL="0" indent="0"/>
            <a:r>
              <a:rPr lang="en-US" dirty="0" smtClean="0"/>
              <a:t>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29295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361950"/>
            <a:ext cx="7569200" cy="852488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What’s wrong here?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endParaRPr lang="en-US" sz="1600" dirty="0"/>
          </a:p>
          <a:p>
            <a:pPr>
              <a:defRPr/>
            </a:pPr>
            <a:endParaRPr lang="en-US" sz="1600" dirty="0"/>
          </a:p>
        </p:txBody>
      </p:sp>
      <p:sp>
        <p:nvSpPr>
          <p:cNvPr id="48131" name="Rectangle 3"/>
          <p:cNvSpPr>
            <a:spLocks noChangeArrowheads="1"/>
          </p:cNvSpPr>
          <p:nvPr/>
        </p:nvSpPr>
        <p:spPr bwMode="auto">
          <a:xfrm>
            <a:off x="1066800" y="971550"/>
            <a:ext cx="7603200" cy="3542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4028" tIns="37013" rIns="74028" bIns="37013">
            <a:spAutoFit/>
          </a:bodyPr>
          <a:lstStyle/>
          <a:p>
            <a:r>
              <a:rPr lang="en-US" sz="2200" dirty="0">
                <a:solidFill>
                  <a:srgbClr val="000000"/>
                </a:solidFill>
              </a:rPr>
              <a:t>Connection con =    </a:t>
            </a:r>
          </a:p>
          <a:p>
            <a:r>
              <a:rPr lang="en-US" sz="2200" dirty="0">
                <a:solidFill>
                  <a:srgbClr val="000000"/>
                </a:solidFill>
              </a:rPr>
              <a:t>    </a:t>
            </a:r>
            <a:r>
              <a:rPr lang="en-US" sz="2200" dirty="0" err="1">
                <a:solidFill>
                  <a:srgbClr val="000000"/>
                </a:solidFill>
              </a:rPr>
              <a:t>DriverManager.getConnection</a:t>
            </a:r>
            <a:r>
              <a:rPr lang="en-US" sz="2200" dirty="0">
                <a:solidFill>
                  <a:srgbClr val="000000"/>
                </a:solidFill>
              </a:rPr>
              <a:t>(</a:t>
            </a:r>
            <a:r>
              <a:rPr lang="en-US" sz="2200" dirty="0" err="1">
                <a:solidFill>
                  <a:srgbClr val="000000"/>
                </a:solidFill>
              </a:rPr>
              <a:t>url</a:t>
            </a:r>
            <a:r>
              <a:rPr lang="en-US" sz="2200" dirty="0">
                <a:solidFill>
                  <a:srgbClr val="000000"/>
                </a:solidFill>
              </a:rPr>
              <a:t>);</a:t>
            </a:r>
          </a:p>
          <a:p>
            <a:r>
              <a:rPr lang="en-US" sz="2200" dirty="0" err="1">
                <a:solidFill>
                  <a:srgbClr val="000000"/>
                </a:solidFill>
              </a:rPr>
              <a:t>PreparedStatement</a:t>
            </a:r>
            <a:r>
              <a:rPr lang="en-US" sz="2200" dirty="0">
                <a:solidFill>
                  <a:srgbClr val="000000"/>
                </a:solidFill>
              </a:rPr>
              <a:t> </a:t>
            </a:r>
            <a:r>
              <a:rPr lang="en-US" sz="2200" dirty="0" err="1">
                <a:solidFill>
                  <a:srgbClr val="000000"/>
                </a:solidFill>
              </a:rPr>
              <a:t>ps</a:t>
            </a:r>
            <a:r>
              <a:rPr lang="en-US" sz="2200" dirty="0">
                <a:solidFill>
                  <a:srgbClr val="000000"/>
                </a:solidFill>
              </a:rPr>
              <a:t> = </a:t>
            </a:r>
          </a:p>
          <a:p>
            <a:r>
              <a:rPr lang="en-US" sz="2200" dirty="0">
                <a:solidFill>
                  <a:srgbClr val="000000"/>
                </a:solidFill>
              </a:rPr>
              <a:t>    </a:t>
            </a:r>
            <a:r>
              <a:rPr lang="en-US" sz="2200" dirty="0" err="1">
                <a:solidFill>
                  <a:srgbClr val="000000"/>
                </a:solidFill>
              </a:rPr>
              <a:t>con.prepareStatement</a:t>
            </a:r>
            <a:r>
              <a:rPr lang="en-US" sz="2200" dirty="0">
                <a:solidFill>
                  <a:srgbClr val="000000"/>
                </a:solidFill>
              </a:rPr>
              <a:t>(</a:t>
            </a:r>
            <a:r>
              <a:rPr lang="en-US" sz="2200" dirty="0" err="1">
                <a:solidFill>
                  <a:srgbClr val="000000"/>
                </a:solidFill>
              </a:rPr>
              <a:t>sql</a:t>
            </a:r>
            <a:r>
              <a:rPr lang="en-US" sz="2200" dirty="0">
                <a:solidFill>
                  <a:srgbClr val="000000"/>
                </a:solidFill>
              </a:rPr>
              <a:t>);</a:t>
            </a:r>
          </a:p>
          <a:p>
            <a:r>
              <a:rPr lang="en-US" sz="2200" dirty="0" err="1">
                <a:solidFill>
                  <a:srgbClr val="000000"/>
                </a:solidFill>
              </a:rPr>
              <a:t>ps.setInt</a:t>
            </a:r>
            <a:r>
              <a:rPr lang="en-US" sz="2200" dirty="0">
                <a:solidFill>
                  <a:srgbClr val="000000"/>
                </a:solidFill>
              </a:rPr>
              <a:t>(1, id);</a:t>
            </a:r>
          </a:p>
          <a:p>
            <a:r>
              <a:rPr lang="en-US" sz="2200" dirty="0" err="1">
                <a:solidFill>
                  <a:srgbClr val="000000"/>
                </a:solidFill>
              </a:rPr>
              <a:t>ResultSet</a:t>
            </a:r>
            <a:r>
              <a:rPr lang="en-US" sz="2200" dirty="0">
                <a:solidFill>
                  <a:srgbClr val="000000"/>
                </a:solidFill>
              </a:rPr>
              <a:t> </a:t>
            </a:r>
            <a:r>
              <a:rPr lang="en-US" sz="2200" dirty="0" err="1">
                <a:solidFill>
                  <a:srgbClr val="000000"/>
                </a:solidFill>
              </a:rPr>
              <a:t>rs</a:t>
            </a:r>
            <a:r>
              <a:rPr lang="en-US" sz="2200" dirty="0">
                <a:solidFill>
                  <a:srgbClr val="000000"/>
                </a:solidFill>
              </a:rPr>
              <a:t> = </a:t>
            </a:r>
            <a:r>
              <a:rPr lang="en-US" sz="2200" dirty="0" err="1">
                <a:solidFill>
                  <a:srgbClr val="000000"/>
                </a:solidFill>
              </a:rPr>
              <a:t>ps.executeQuery</a:t>
            </a:r>
            <a:r>
              <a:rPr lang="en-US" sz="2200" dirty="0">
                <a:solidFill>
                  <a:srgbClr val="000000"/>
                </a:solidFill>
              </a:rPr>
              <a:t>();</a:t>
            </a:r>
          </a:p>
          <a:p>
            <a:endParaRPr lang="en-US" sz="2200" dirty="0">
              <a:solidFill>
                <a:srgbClr val="000000"/>
              </a:solidFill>
            </a:endParaRPr>
          </a:p>
          <a:p>
            <a:r>
              <a:rPr lang="en-US" sz="2200" dirty="0">
                <a:solidFill>
                  <a:srgbClr val="000000"/>
                </a:solidFill>
              </a:rPr>
              <a:t>try (con; </a:t>
            </a:r>
            <a:r>
              <a:rPr lang="en-US" sz="2200" dirty="0" err="1">
                <a:solidFill>
                  <a:srgbClr val="000000"/>
                </a:solidFill>
              </a:rPr>
              <a:t>ps</a:t>
            </a:r>
            <a:r>
              <a:rPr lang="en-US" sz="2200" dirty="0">
                <a:solidFill>
                  <a:srgbClr val="000000"/>
                </a:solidFill>
              </a:rPr>
              <a:t>; </a:t>
            </a:r>
            <a:r>
              <a:rPr lang="en-US" sz="2200" dirty="0" err="1">
                <a:solidFill>
                  <a:srgbClr val="000000"/>
                </a:solidFill>
              </a:rPr>
              <a:t>rs</a:t>
            </a:r>
            <a:r>
              <a:rPr lang="en-US" sz="2200" dirty="0">
                <a:solidFill>
                  <a:srgbClr val="000000"/>
                </a:solidFill>
              </a:rPr>
              <a:t>) {</a:t>
            </a:r>
          </a:p>
          <a:p>
            <a:r>
              <a:rPr lang="en-US" sz="2200" dirty="0">
                <a:solidFill>
                  <a:srgbClr val="000000"/>
                </a:solidFill>
              </a:rPr>
              <a:t>   while (</a:t>
            </a:r>
            <a:r>
              <a:rPr lang="en-US" sz="2200" dirty="0" err="1">
                <a:solidFill>
                  <a:srgbClr val="000000"/>
                </a:solidFill>
              </a:rPr>
              <a:t>rs.next</a:t>
            </a:r>
            <a:r>
              <a:rPr lang="en-US" sz="2200" dirty="0">
                <a:solidFill>
                  <a:srgbClr val="000000"/>
                </a:solidFill>
              </a:rPr>
              <a:t>()) {</a:t>
            </a:r>
          </a:p>
          <a:p>
            <a:r>
              <a:rPr lang="de-DE" sz="2200" dirty="0">
                <a:solidFill>
                  <a:srgbClr val="000000"/>
                </a:solidFill>
              </a:rPr>
              <a:t>     // </a:t>
            </a:r>
            <a:r>
              <a:rPr lang="de-DE" sz="2200" dirty="0" err="1">
                <a:solidFill>
                  <a:srgbClr val="000000"/>
                </a:solidFill>
              </a:rPr>
              <a:t>process</a:t>
            </a:r>
            <a:r>
              <a:rPr lang="de-DE" sz="2200" dirty="0">
                <a:solidFill>
                  <a:srgbClr val="000000"/>
                </a:solidFill>
              </a:rPr>
              <a:t> </a:t>
            </a:r>
            <a:r>
              <a:rPr lang="de-DE" sz="2200" dirty="0" err="1">
                <a:solidFill>
                  <a:srgbClr val="000000"/>
                </a:solidFill>
              </a:rPr>
              <a:t>result</a:t>
            </a:r>
            <a:r>
              <a:rPr lang="de-DE" sz="2200" dirty="0">
                <a:solidFill>
                  <a:srgbClr val="000000"/>
                </a:solidFill>
              </a:rPr>
              <a:t> </a:t>
            </a:r>
            <a:r>
              <a:rPr lang="de-DE" sz="2200" dirty="0" err="1">
                <a:solidFill>
                  <a:srgbClr val="000000"/>
                </a:solidFill>
              </a:rPr>
              <a:t>set</a:t>
            </a:r>
            <a:endParaRPr lang="de-DE" sz="2200" dirty="0">
              <a:solidFill>
                <a:srgbClr val="000000"/>
              </a:solidFill>
            </a:endParaRPr>
          </a:p>
          <a:p>
            <a:r>
              <a:rPr lang="de-DE" sz="2200" dirty="0">
                <a:solidFill>
                  <a:srgbClr val="000000"/>
                </a:solidFill>
              </a:rPr>
              <a:t>}  }</a:t>
            </a:r>
          </a:p>
        </p:txBody>
      </p:sp>
      <p:sp>
        <p:nvSpPr>
          <p:cNvPr id="48132" name="TextBox 3"/>
          <p:cNvSpPr txBox="1">
            <a:spLocks noChangeArrowheads="1"/>
          </p:cNvSpPr>
          <p:nvPr/>
        </p:nvSpPr>
        <p:spPr bwMode="auto">
          <a:xfrm>
            <a:off x="2152800" y="4230806"/>
            <a:ext cx="4147200" cy="2341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4028" tIns="37013" rIns="74028" bIns="37013">
            <a:spAutoFit/>
          </a:bodyPr>
          <a:lstStyle/>
          <a:p>
            <a:pPr algn="ctr"/>
            <a:r>
              <a:rPr lang="en-US" sz="1100">
                <a:solidFill>
                  <a:schemeClr val="tx1"/>
                </a:solidFill>
              </a:rPr>
              <a:t>Twitter: @jeanneboyarsky</a:t>
            </a: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5470560" y="3453127"/>
            <a:ext cx="2557440" cy="422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4028" tIns="37013" rIns="74028" bIns="37013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Resource leak!</a:t>
            </a:r>
          </a:p>
        </p:txBody>
      </p:sp>
    </p:spTree>
    <p:extLst>
      <p:ext uri="{BB962C8B-B14F-4D97-AF65-F5344CB8AC3E}">
        <p14:creationId xmlns:p14="http://schemas.microsoft.com/office/powerpoint/2010/main" val="29332200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762005" y="590551"/>
            <a:ext cx="7504113" cy="2933700"/>
          </a:xfrm>
        </p:spPr>
        <p:txBody>
          <a:bodyPr/>
          <a:lstStyle/>
          <a:p>
            <a:pPr marL="276063" indent="-276063" defTabSz="369672">
              <a:defRPr/>
            </a:pPr>
            <a:r>
              <a:rPr lang="en-US" sz="2400" dirty="0">
                <a:latin typeface="Courier"/>
                <a:cs typeface="Courier"/>
              </a:rPr>
              <a:t>String name = "Jeanne”;</a:t>
            </a:r>
          </a:p>
          <a:p>
            <a:pPr marL="276063" indent="-276063" defTabSz="369672">
              <a:defRPr/>
            </a:pPr>
            <a:r>
              <a:rPr lang="en-US" sz="2400" dirty="0" err="1">
                <a:solidFill>
                  <a:srgbClr val="FF0000"/>
                </a:solidFill>
                <a:latin typeface="Courier"/>
                <a:cs typeface="Courier"/>
              </a:rPr>
              <a:t>var</a:t>
            </a:r>
            <a:r>
              <a:rPr lang="en-US" sz="2400" dirty="0">
                <a:solidFill>
                  <a:srgbClr val="FF0000"/>
                </a:solidFill>
                <a:latin typeface="Courier"/>
                <a:cs typeface="Courier"/>
              </a:rPr>
              <a:t> </a:t>
            </a:r>
            <a:r>
              <a:rPr lang="en-US" sz="2400" dirty="0">
                <a:latin typeface="Courier"/>
                <a:cs typeface="Courier"/>
              </a:rPr>
              <a:t>name = "Jeanne";</a:t>
            </a:r>
          </a:p>
          <a:p>
            <a:pPr marL="276063" indent="-276063" defTabSz="369672">
              <a:defRPr/>
            </a:pPr>
            <a:endParaRPr lang="en-US" sz="800" dirty="0">
              <a:latin typeface="Courier"/>
              <a:cs typeface="Courier"/>
            </a:endParaRPr>
          </a:p>
          <a:p>
            <a:pPr marL="276063" indent="-276063" defTabSz="369672">
              <a:defRPr/>
            </a:pPr>
            <a:r>
              <a:rPr lang="en-US" sz="2400" dirty="0">
                <a:latin typeface="Courier"/>
                <a:cs typeface="Courier"/>
              </a:rPr>
              <a:t>List </a:t>
            </a:r>
            <a:r>
              <a:rPr lang="mr-IN" sz="2400" dirty="0">
                <a:latin typeface="Courier"/>
                <a:cs typeface="Courier"/>
              </a:rPr>
              <a:t>list = List.of(1, 2, 3);</a:t>
            </a:r>
            <a:endParaRPr lang="en-US" sz="2400" dirty="0">
              <a:latin typeface="Courier"/>
              <a:cs typeface="Courier"/>
            </a:endParaRPr>
          </a:p>
          <a:p>
            <a:pPr marL="276063" indent="-276063" defTabSz="369672">
              <a:defRPr/>
            </a:pPr>
            <a:r>
              <a:rPr lang="mr-IN" sz="2400" dirty="0">
                <a:solidFill>
                  <a:srgbClr val="FF0000"/>
                </a:solidFill>
                <a:latin typeface="Courier"/>
                <a:cs typeface="Courier"/>
              </a:rPr>
              <a:t>var</a:t>
            </a:r>
            <a:r>
              <a:rPr lang="mr-IN" sz="2400" dirty="0">
                <a:latin typeface="Courier"/>
                <a:cs typeface="Courier"/>
              </a:rPr>
              <a:t> list = List.of(1, 2, 3);</a:t>
            </a:r>
            <a:endParaRPr lang="en-US" sz="2400" dirty="0">
              <a:latin typeface="Courier"/>
              <a:cs typeface="Courier"/>
            </a:endParaRPr>
          </a:p>
          <a:p>
            <a:pPr marL="276063" indent="-276063" defTabSz="369672">
              <a:defRPr/>
            </a:pPr>
            <a:endParaRPr lang="en-US" sz="800" dirty="0">
              <a:latin typeface="Courier"/>
              <a:cs typeface="Courier"/>
            </a:endParaRPr>
          </a:p>
          <a:p>
            <a:pPr marL="342696" indent="-342696" defTabSz="369672">
              <a:buFont typeface="Arial"/>
              <a:buChar char="•"/>
              <a:defRPr/>
            </a:pPr>
            <a:r>
              <a:rPr lang="en-US" sz="2400" dirty="0">
                <a:latin typeface="+mj-lt"/>
                <a:cs typeface="Courier"/>
              </a:rPr>
              <a:t>Syntactical sugar/less boilerplate</a:t>
            </a:r>
          </a:p>
          <a:p>
            <a:pPr marL="342696" indent="-342696" defTabSz="369672">
              <a:buFont typeface="Arial"/>
              <a:buChar char="•"/>
              <a:defRPr/>
            </a:pPr>
            <a:r>
              <a:rPr lang="en-US" sz="2400" dirty="0">
                <a:latin typeface="+mj-lt"/>
                <a:cs typeface="Courier"/>
              </a:rPr>
              <a:t>Not immutable (no </a:t>
            </a:r>
            <a:r>
              <a:rPr lang="en-US" sz="2400" dirty="0" err="1">
                <a:latin typeface="+mj-lt"/>
                <a:cs typeface="Courier"/>
              </a:rPr>
              <a:t>val</a:t>
            </a:r>
            <a:r>
              <a:rPr lang="en-US" sz="2400" dirty="0">
                <a:latin typeface="+mj-lt"/>
                <a:cs typeface="Courier"/>
              </a:rPr>
              <a:t>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F78490-BB65-4248-A8E9-EBD75FA31094}" type="slidenum">
              <a:rPr lang="en-US"/>
              <a:pPr>
                <a:defRPr/>
              </a:pPr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9031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762005" y="590551"/>
            <a:ext cx="7504113" cy="2933700"/>
          </a:xfrm>
        </p:spPr>
        <p:txBody>
          <a:bodyPr/>
          <a:lstStyle/>
          <a:p>
            <a:pPr marL="276063" indent="-276063" defTabSz="369672">
              <a:defRPr/>
            </a:pPr>
            <a:r>
              <a:rPr lang="en-US" sz="2400" dirty="0" err="1">
                <a:solidFill>
                  <a:srgbClr val="FF0000"/>
                </a:solidFill>
                <a:latin typeface="Courier"/>
                <a:cs typeface="Courier"/>
              </a:rPr>
              <a:t>var</a:t>
            </a:r>
            <a:r>
              <a:rPr lang="en-US" sz="2400" dirty="0">
                <a:solidFill>
                  <a:srgbClr val="FF0000"/>
                </a:solidFill>
                <a:latin typeface="Courier"/>
                <a:cs typeface="Courier"/>
              </a:rPr>
              <a:t> </a:t>
            </a:r>
            <a:r>
              <a:rPr lang="en-US" sz="2400" dirty="0">
                <a:latin typeface="Courier"/>
                <a:cs typeface="Courier"/>
              </a:rPr>
              <a:t>name = "Jeanne";</a:t>
            </a:r>
          </a:p>
          <a:p>
            <a:pPr marL="276063" indent="-276063" defTabSz="369672">
              <a:defRPr/>
            </a:pPr>
            <a:r>
              <a:rPr lang="en-US" sz="2400" dirty="0">
                <a:solidFill>
                  <a:srgbClr val="FF0000"/>
                </a:solidFill>
                <a:latin typeface="Courier"/>
                <a:cs typeface="Courier"/>
              </a:rPr>
              <a:t>String</a:t>
            </a:r>
            <a:r>
              <a:rPr lang="en-US" sz="2400" dirty="0">
                <a:latin typeface="Courier"/>
                <a:cs typeface="Courier"/>
              </a:rPr>
              <a:t> name2 = name;</a:t>
            </a:r>
          </a:p>
          <a:p>
            <a:pPr marL="0" indent="0" defTabSz="369672">
              <a:defRPr/>
            </a:pPr>
            <a:endParaRPr lang="en-US" sz="800" dirty="0">
              <a:latin typeface="Courier"/>
              <a:cs typeface="Courier"/>
            </a:endParaRPr>
          </a:p>
          <a:p>
            <a:pPr marL="0" indent="0" defTabSz="369672">
              <a:defRPr/>
            </a:pPr>
            <a:endParaRPr lang="en-US" sz="800" dirty="0">
              <a:latin typeface="Courier"/>
              <a:cs typeface="Courier"/>
            </a:endParaRPr>
          </a:p>
          <a:p>
            <a:pPr marL="0" indent="0" defTabSz="369672">
              <a:defRPr/>
            </a:pPr>
            <a:r>
              <a:rPr lang="en-US" sz="2400" dirty="0" smtClean="0">
                <a:latin typeface="+mj-lt"/>
                <a:cs typeface="Courier"/>
              </a:rPr>
              <a:t>Compiled </a:t>
            </a:r>
            <a:r>
              <a:rPr lang="en-US" sz="2400" dirty="0">
                <a:latin typeface="+mj-lt"/>
                <a:cs typeface="Courier"/>
              </a:rPr>
              <a:t>code same with </a:t>
            </a:r>
            <a:r>
              <a:rPr lang="en-US" sz="2400" dirty="0" err="1">
                <a:latin typeface="+mj-lt"/>
                <a:cs typeface="Courier"/>
              </a:rPr>
              <a:t>var</a:t>
            </a:r>
            <a:endParaRPr lang="en-US" sz="2400" dirty="0">
              <a:latin typeface="+mj-lt"/>
              <a:cs typeface="Courier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8E3CA8-B2D1-904A-A050-E3A3961DDF7A}" type="slidenum">
              <a:rPr lang="en-US"/>
              <a:pPr>
                <a:defRPr/>
              </a:pPr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7763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Disclaimer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100" indent="-514100">
              <a:buFont typeface="+mj-lt"/>
              <a:buAutoNum type="arabicPeriod"/>
            </a:pPr>
            <a:r>
              <a:rPr lang="en-US" dirty="0" smtClean="0"/>
              <a:t>A bit of the material is from our first books.</a:t>
            </a:r>
          </a:p>
          <a:p>
            <a:pPr marL="514100" indent="-514100">
              <a:buFont typeface="+mj-lt"/>
              <a:buAutoNum type="arabicPeriod"/>
            </a:pPr>
            <a:r>
              <a:rPr lang="en-US" dirty="0" smtClean="0"/>
              <a:t>Some of the material in this presentation may appear in our upcoming certification books. </a:t>
            </a:r>
          </a:p>
          <a:p>
            <a:pPr marL="514100" indent="-514100">
              <a:buFont typeface="+mj-lt"/>
              <a:buAutoNum type="arabicPeriod"/>
            </a:pPr>
            <a:r>
              <a:rPr lang="en-US" dirty="0" smtClean="0"/>
              <a:t>Oracle can announce anything (I don’t work for Oracle.)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60629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762005" y="590551"/>
            <a:ext cx="7504113" cy="2933700"/>
          </a:xfrm>
        </p:spPr>
        <p:txBody>
          <a:bodyPr/>
          <a:lstStyle/>
          <a:p>
            <a:pPr marL="276063" indent="-276063" defTabSz="369672">
              <a:defRPr/>
            </a:pPr>
            <a:r>
              <a:rPr lang="en-US" sz="2200" dirty="0">
                <a:latin typeface="Courier"/>
                <a:cs typeface="Courier"/>
              </a:rPr>
              <a:t>List&lt;</a:t>
            </a:r>
            <a:r>
              <a:rPr lang="en-US" sz="2200" dirty="0" err="1">
                <a:latin typeface="Courier"/>
                <a:cs typeface="Courier"/>
              </a:rPr>
              <a:t>WebElement</a:t>
            </a:r>
            <a:r>
              <a:rPr lang="en-US" sz="2200" dirty="0">
                <a:latin typeface="Courier"/>
                <a:cs typeface="Courier"/>
              </a:rPr>
              <a:t>&gt; headers = </a:t>
            </a:r>
            <a:r>
              <a:rPr lang="en-US" sz="2200" dirty="0" err="1">
                <a:latin typeface="Courier"/>
                <a:cs typeface="Courier"/>
              </a:rPr>
              <a:t>thead.findElements</a:t>
            </a:r>
            <a:r>
              <a:rPr lang="en-US" sz="2200" dirty="0">
                <a:latin typeface="Courier"/>
                <a:cs typeface="Courier"/>
              </a:rPr>
              <a:t>(</a:t>
            </a:r>
            <a:r>
              <a:rPr lang="en-US" sz="2200" dirty="0" err="1">
                <a:latin typeface="Courier"/>
                <a:cs typeface="Courier"/>
              </a:rPr>
              <a:t>By.</a:t>
            </a:r>
            <a:r>
              <a:rPr lang="en-US" sz="2200" i="1" dirty="0" err="1">
                <a:latin typeface="Courier"/>
                <a:cs typeface="Courier"/>
              </a:rPr>
              <a:t>tagName</a:t>
            </a:r>
            <a:r>
              <a:rPr lang="en-US" sz="2200" i="1" dirty="0">
                <a:latin typeface="Courier"/>
                <a:cs typeface="Courier"/>
              </a:rPr>
              <a:t>("</a:t>
            </a:r>
            <a:r>
              <a:rPr lang="en-US" sz="2200" i="1" dirty="0" err="1">
                <a:latin typeface="Courier"/>
                <a:cs typeface="Courier"/>
              </a:rPr>
              <a:t>th</a:t>
            </a:r>
            <a:r>
              <a:rPr lang="en-US" sz="2200" i="1" dirty="0">
                <a:latin typeface="Courier"/>
                <a:cs typeface="Courier"/>
              </a:rPr>
              <a:t>"));</a:t>
            </a:r>
          </a:p>
          <a:p>
            <a:pPr marL="276063" indent="-276063" defTabSz="369672">
              <a:defRPr/>
            </a:pPr>
            <a:r>
              <a:rPr lang="en-US" sz="2200" dirty="0" err="1">
                <a:latin typeface="Courier"/>
                <a:cs typeface="Courier"/>
              </a:rPr>
              <a:t>VolunteerDashboardRow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headerRow</a:t>
            </a:r>
            <a:r>
              <a:rPr lang="en-US" sz="2200" dirty="0">
                <a:latin typeface="Courier"/>
                <a:cs typeface="Courier"/>
              </a:rPr>
              <a:t> = new </a:t>
            </a:r>
            <a:r>
              <a:rPr lang="en-US" sz="2200" dirty="0" err="1">
                <a:latin typeface="Courier"/>
                <a:cs typeface="Courier"/>
              </a:rPr>
              <a:t>VolunteerDashboardRow</a:t>
            </a:r>
            <a:r>
              <a:rPr lang="en-US" sz="2200" dirty="0">
                <a:latin typeface="Courier"/>
                <a:cs typeface="Courier"/>
              </a:rPr>
              <a:t>(headers);</a:t>
            </a:r>
          </a:p>
          <a:p>
            <a:pPr marL="276063" indent="-276063" defTabSz="369672">
              <a:defRPr/>
            </a:pPr>
            <a:r>
              <a:rPr lang="en-US" sz="2200" dirty="0" err="1">
                <a:latin typeface="+mj-lt"/>
                <a:cs typeface="Courier"/>
              </a:rPr>
              <a:t>vs</a:t>
            </a:r>
            <a:endParaRPr lang="en-US" sz="2200" dirty="0">
              <a:latin typeface="+mj-lt"/>
              <a:cs typeface="Courier"/>
            </a:endParaRPr>
          </a:p>
          <a:p>
            <a:pPr marL="276063" indent="-276063" defTabSz="369672">
              <a:defRPr/>
            </a:pPr>
            <a:r>
              <a:rPr lang="en-US" sz="2200" dirty="0" err="1">
                <a:solidFill>
                  <a:srgbClr val="FF0000"/>
                </a:solidFill>
                <a:latin typeface="Courier"/>
                <a:cs typeface="Courier"/>
              </a:rPr>
              <a:t>var</a:t>
            </a:r>
            <a:r>
              <a:rPr lang="en-US" sz="2200" dirty="0">
                <a:solidFill>
                  <a:srgbClr val="FF0000"/>
                </a:solidFill>
                <a:latin typeface="Courier"/>
                <a:cs typeface="Courier"/>
              </a:rPr>
              <a:t> </a:t>
            </a:r>
            <a:r>
              <a:rPr lang="en-US" sz="2200" dirty="0">
                <a:latin typeface="Courier"/>
                <a:cs typeface="Courier"/>
              </a:rPr>
              <a:t>headers = </a:t>
            </a:r>
            <a:r>
              <a:rPr lang="en-US" sz="2200" dirty="0" err="1">
                <a:latin typeface="Courier"/>
                <a:cs typeface="Courier"/>
              </a:rPr>
              <a:t>thead.findElements</a:t>
            </a:r>
            <a:r>
              <a:rPr lang="en-US" sz="2200" dirty="0">
                <a:latin typeface="Courier"/>
                <a:cs typeface="Courier"/>
              </a:rPr>
              <a:t>(</a:t>
            </a:r>
            <a:r>
              <a:rPr lang="en-US" sz="2200" dirty="0" err="1">
                <a:latin typeface="Courier"/>
                <a:cs typeface="Courier"/>
              </a:rPr>
              <a:t>By.</a:t>
            </a:r>
            <a:r>
              <a:rPr lang="en-US" sz="2200" i="1" dirty="0" err="1">
                <a:latin typeface="Courier"/>
                <a:cs typeface="Courier"/>
              </a:rPr>
              <a:t>tagName</a:t>
            </a:r>
            <a:r>
              <a:rPr lang="en-US" sz="2200" i="1" dirty="0">
                <a:latin typeface="Courier"/>
                <a:cs typeface="Courier"/>
              </a:rPr>
              <a:t>("</a:t>
            </a:r>
            <a:r>
              <a:rPr lang="en-US" sz="2200" i="1" dirty="0" err="1">
                <a:latin typeface="Courier"/>
                <a:cs typeface="Courier"/>
              </a:rPr>
              <a:t>th</a:t>
            </a:r>
            <a:r>
              <a:rPr lang="en-US" sz="2200" i="1" dirty="0">
                <a:latin typeface="Courier"/>
                <a:cs typeface="Courier"/>
              </a:rPr>
              <a:t>"));</a:t>
            </a:r>
          </a:p>
          <a:p>
            <a:pPr marL="276063" indent="-276063" defTabSz="369672">
              <a:defRPr/>
            </a:pPr>
            <a:r>
              <a:rPr lang="en-US" sz="2200" dirty="0" err="1">
                <a:solidFill>
                  <a:srgbClr val="FF0000"/>
                </a:solidFill>
                <a:latin typeface="Courier"/>
                <a:cs typeface="Courier"/>
              </a:rPr>
              <a:t>var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headerRow</a:t>
            </a:r>
            <a:r>
              <a:rPr lang="en-US" sz="2200" dirty="0">
                <a:latin typeface="Courier"/>
                <a:cs typeface="Courier"/>
              </a:rPr>
              <a:t> = new </a:t>
            </a:r>
            <a:r>
              <a:rPr lang="en-US" sz="2200" dirty="0" err="1">
                <a:latin typeface="Courier"/>
                <a:cs typeface="Courier"/>
              </a:rPr>
              <a:t>VolunteerDashboardRow</a:t>
            </a:r>
            <a:r>
              <a:rPr lang="en-US" sz="2200" dirty="0">
                <a:latin typeface="Courier"/>
                <a:cs typeface="Courier"/>
              </a:rPr>
              <a:t>(headers);</a:t>
            </a:r>
          </a:p>
          <a:p>
            <a:pPr marL="276063" indent="-276063" defTabSz="369672">
              <a:defRPr/>
            </a:pPr>
            <a:endParaRPr lang="en-US" sz="2200" dirty="0">
              <a:latin typeface="Courier"/>
              <a:cs typeface="Courier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DBAFDC4-329A-2948-B3D2-38EB51F607FF}" type="slidenum">
              <a:rPr lang="en-US"/>
              <a:pPr>
                <a:defRPr/>
              </a:pPr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6051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762005" y="895350"/>
            <a:ext cx="7504113" cy="2933700"/>
          </a:xfrm>
        </p:spPr>
        <p:txBody>
          <a:bodyPr/>
          <a:lstStyle/>
          <a:p>
            <a:pPr marL="276063" indent="-276063" defTabSz="369672">
              <a:defRPr/>
            </a:pPr>
            <a:r>
              <a:rPr lang="en-US" sz="2400" dirty="0" err="1">
                <a:solidFill>
                  <a:srgbClr val="FF0000"/>
                </a:solidFill>
                <a:latin typeface="Courier"/>
                <a:cs typeface="Courier"/>
              </a:rPr>
              <a:t>var</a:t>
            </a:r>
            <a:r>
              <a:rPr lang="en-US" sz="2400" dirty="0">
                <a:solidFill>
                  <a:srgbClr val="FF0000"/>
                </a:solidFill>
                <a:latin typeface="Courier"/>
                <a:cs typeface="Courier"/>
              </a:rPr>
              <a:t> </a:t>
            </a:r>
            <a:r>
              <a:rPr lang="en-US" sz="2400" dirty="0" err="1">
                <a:latin typeface="Courier"/>
                <a:cs typeface="Courier"/>
              </a:rPr>
              <a:t>csvPath</a:t>
            </a:r>
            <a:r>
              <a:rPr lang="en-US" sz="2400" dirty="0">
                <a:latin typeface="Courier"/>
                <a:cs typeface="Courier"/>
              </a:rPr>
              <a:t> = </a:t>
            </a:r>
            <a:r>
              <a:rPr lang="en-US" sz="2400" i="1" dirty="0" err="1">
                <a:latin typeface="Courier"/>
                <a:cs typeface="Courier"/>
              </a:rPr>
              <a:t>createAndGetFile</a:t>
            </a:r>
            <a:r>
              <a:rPr lang="en-US" sz="2400" i="1" dirty="0">
                <a:latin typeface="Courier"/>
                <a:cs typeface="Courier"/>
              </a:rPr>
              <a:t>(CSV_DATA);</a:t>
            </a:r>
          </a:p>
          <a:p>
            <a:pPr marL="276063" indent="-276063" defTabSz="369672">
              <a:defRPr/>
            </a:pPr>
            <a:r>
              <a:rPr lang="en-US" sz="2400" dirty="0">
                <a:latin typeface="Courier"/>
                <a:cs typeface="Courier"/>
              </a:rPr>
              <a:t>try (</a:t>
            </a:r>
            <a:r>
              <a:rPr lang="en-US" sz="2400" dirty="0" err="1">
                <a:solidFill>
                  <a:srgbClr val="FF0000"/>
                </a:solidFill>
                <a:latin typeface="Courier"/>
                <a:cs typeface="Courier"/>
              </a:rPr>
              <a:t>var</a:t>
            </a:r>
            <a:r>
              <a:rPr lang="en-US" sz="2400" dirty="0">
                <a:solidFill>
                  <a:srgbClr val="FF0000"/>
                </a:solidFill>
                <a:latin typeface="Courier"/>
                <a:cs typeface="Courier"/>
              </a:rPr>
              <a:t> </a:t>
            </a:r>
            <a:r>
              <a:rPr lang="en-US" sz="2400" dirty="0" err="1">
                <a:latin typeface="Courier"/>
                <a:cs typeface="Courier"/>
              </a:rPr>
              <a:t>csvWriter</a:t>
            </a:r>
            <a:r>
              <a:rPr lang="en-US" sz="2400" dirty="0">
                <a:latin typeface="Courier"/>
                <a:cs typeface="Courier"/>
              </a:rPr>
              <a:t> =      </a:t>
            </a:r>
          </a:p>
          <a:p>
            <a:pPr marL="276063" indent="-276063" defTabSz="369672">
              <a:defRPr/>
            </a:pPr>
            <a:r>
              <a:rPr lang="en-US" sz="2400" dirty="0">
                <a:latin typeface="Courier"/>
                <a:cs typeface="Courier"/>
              </a:rPr>
              <a:t>      </a:t>
            </a:r>
            <a:r>
              <a:rPr lang="en-US" sz="2400" dirty="0" err="1">
                <a:latin typeface="Courier"/>
                <a:cs typeface="Courier"/>
              </a:rPr>
              <a:t>Files.</a:t>
            </a:r>
            <a:r>
              <a:rPr lang="en-US" sz="2400" i="1" dirty="0" err="1">
                <a:latin typeface="Courier"/>
                <a:cs typeface="Courier"/>
              </a:rPr>
              <a:t>newBufferedWriter</a:t>
            </a:r>
            <a:r>
              <a:rPr lang="en-US" sz="2400" i="1" dirty="0">
                <a:latin typeface="Courier"/>
                <a:cs typeface="Courier"/>
              </a:rPr>
              <a:t>(</a:t>
            </a:r>
            <a:r>
              <a:rPr lang="en-US" sz="2400" i="1" dirty="0" err="1">
                <a:latin typeface="Courier"/>
                <a:cs typeface="Courier"/>
              </a:rPr>
              <a:t>csvPath</a:t>
            </a:r>
            <a:r>
              <a:rPr lang="en-US" sz="2400" i="1" dirty="0">
                <a:latin typeface="Courier"/>
                <a:cs typeface="Courier"/>
              </a:rPr>
              <a:t>);</a:t>
            </a:r>
          </a:p>
          <a:p>
            <a:pPr marL="276063" indent="-276063" defTabSz="369672">
              <a:defRPr/>
            </a:pPr>
            <a:r>
              <a:rPr lang="en-US" sz="2400" dirty="0">
                <a:latin typeface="Courier"/>
                <a:cs typeface="Courier"/>
              </a:rPr>
              <a:t>			</a:t>
            </a:r>
            <a:r>
              <a:rPr lang="en-US" sz="2400" dirty="0" err="1">
                <a:solidFill>
                  <a:srgbClr val="FF0000"/>
                </a:solidFill>
                <a:latin typeface="Courier"/>
                <a:cs typeface="Courier"/>
              </a:rPr>
              <a:t>var</a:t>
            </a:r>
            <a:r>
              <a:rPr lang="en-US" sz="2400" dirty="0">
                <a:solidFill>
                  <a:srgbClr val="FF0000"/>
                </a:solidFill>
                <a:latin typeface="Courier"/>
                <a:cs typeface="Courier"/>
              </a:rPr>
              <a:t> </a:t>
            </a:r>
            <a:r>
              <a:rPr lang="en-US" sz="2400" dirty="0" err="1">
                <a:latin typeface="Courier"/>
                <a:cs typeface="Courier"/>
              </a:rPr>
              <a:t>csvPrinter</a:t>
            </a:r>
            <a:r>
              <a:rPr lang="en-US" sz="2400" dirty="0">
                <a:latin typeface="Courier"/>
                <a:cs typeface="Courier"/>
              </a:rPr>
              <a:t> = new </a:t>
            </a:r>
          </a:p>
          <a:p>
            <a:pPr marL="276063" indent="-276063" defTabSz="369672">
              <a:defRPr/>
            </a:pPr>
            <a:r>
              <a:rPr lang="en-US" sz="2400" dirty="0">
                <a:latin typeface="Courier"/>
                <a:cs typeface="Courier"/>
              </a:rPr>
              <a:t>      </a:t>
            </a:r>
            <a:r>
              <a:rPr lang="en-US" sz="2400" dirty="0" err="1">
                <a:latin typeface="Courier"/>
                <a:cs typeface="Courier"/>
              </a:rPr>
              <a:t>CSVPrinter</a:t>
            </a:r>
            <a:r>
              <a:rPr lang="en-US" sz="2400" dirty="0">
                <a:latin typeface="Courier"/>
                <a:cs typeface="Courier"/>
              </a:rPr>
              <a:t>(</a:t>
            </a:r>
            <a:r>
              <a:rPr lang="en-US" sz="2400" dirty="0" err="1">
                <a:latin typeface="Courier"/>
                <a:cs typeface="Courier"/>
              </a:rPr>
              <a:t>csvWriter</a:t>
            </a:r>
            <a:r>
              <a:rPr lang="en-US" sz="2400" dirty="0">
                <a:latin typeface="Courier"/>
                <a:cs typeface="Courier"/>
              </a:rPr>
              <a:t>, </a:t>
            </a:r>
          </a:p>
          <a:p>
            <a:pPr marL="276063" indent="-276063" defTabSz="369672">
              <a:defRPr/>
            </a:pPr>
            <a:r>
              <a:rPr lang="en-US" sz="2400" dirty="0">
                <a:latin typeface="Courier"/>
                <a:cs typeface="Courier"/>
              </a:rPr>
              <a:t>      </a:t>
            </a:r>
            <a:r>
              <a:rPr lang="en-US" sz="2400" dirty="0" err="1">
                <a:latin typeface="Courier"/>
                <a:cs typeface="Courier"/>
              </a:rPr>
              <a:t>CSVFormat.</a:t>
            </a:r>
            <a:r>
              <a:rPr lang="en-US" sz="2400" i="1" dirty="0" err="1">
                <a:latin typeface="Courier"/>
                <a:cs typeface="Courier"/>
              </a:rPr>
              <a:t>DEFAULT</a:t>
            </a:r>
            <a:r>
              <a:rPr lang="en-US" sz="2400" i="1" dirty="0">
                <a:latin typeface="Courier"/>
                <a:cs typeface="Courier"/>
              </a:rPr>
              <a:t>));</a:t>
            </a:r>
            <a:r>
              <a:rPr lang="en-US" sz="2400" dirty="0">
                <a:latin typeface="Courier"/>
                <a:cs typeface="Courier"/>
              </a:rPr>
              <a:t> {</a:t>
            </a:r>
          </a:p>
          <a:p>
            <a:pPr marL="276063" indent="-276063" defTabSz="369672">
              <a:defRPr/>
            </a:pPr>
            <a:r>
              <a:rPr lang="en-US" sz="2400" dirty="0">
                <a:latin typeface="Courier"/>
                <a:cs typeface="Courier"/>
              </a:rPr>
              <a:t>		}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4491DE2-A04B-484A-A95D-8DB2FF7543F6}" type="slidenum">
              <a:rPr lang="en-US"/>
              <a:pPr>
                <a:defRPr/>
              </a:pPr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068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762005" y="895350"/>
            <a:ext cx="7504113" cy="2933700"/>
          </a:xfrm>
        </p:spPr>
        <p:txBody>
          <a:bodyPr/>
          <a:lstStyle/>
          <a:p>
            <a:pPr marL="276063" indent="-276063" defTabSz="369672">
              <a:defRPr/>
            </a:pPr>
            <a:r>
              <a:rPr lang="en-US" sz="2400" dirty="0">
                <a:latin typeface="Courier"/>
                <a:cs typeface="Courier"/>
              </a:rPr>
              <a:t>Map&lt;Integer, String&gt; productMap1 </a:t>
            </a:r>
          </a:p>
          <a:p>
            <a:pPr marL="276063" indent="-276063" defTabSz="369672">
              <a:defRPr/>
            </a:pPr>
            <a:r>
              <a:rPr lang="en-US" sz="2400" dirty="0">
                <a:latin typeface="Courier"/>
                <a:cs typeface="Courier"/>
              </a:rPr>
              <a:t>   = new </a:t>
            </a:r>
            <a:r>
              <a:rPr lang="en-US" sz="2400" dirty="0" err="1">
                <a:latin typeface="Courier"/>
                <a:cs typeface="Courier"/>
              </a:rPr>
              <a:t>HashMap</a:t>
            </a:r>
            <a:r>
              <a:rPr lang="en-US" sz="2400" dirty="0">
                <a:latin typeface="Courier"/>
                <a:cs typeface="Courier"/>
              </a:rPr>
              <a:t>&lt;Integer, String&gt;();</a:t>
            </a:r>
          </a:p>
          <a:p>
            <a:pPr marL="276063" indent="-276063" defTabSz="369672">
              <a:defRPr/>
            </a:pPr>
            <a:r>
              <a:rPr lang="en-US" sz="2400" dirty="0">
                <a:latin typeface="Courier"/>
                <a:cs typeface="Courier"/>
              </a:rPr>
              <a:t>Map&lt;Integer, String&gt; productMap2 </a:t>
            </a:r>
          </a:p>
          <a:p>
            <a:pPr marL="276063" indent="-276063" defTabSz="369672">
              <a:defRPr/>
            </a:pPr>
            <a:r>
              <a:rPr lang="en-US" sz="2400" dirty="0">
                <a:latin typeface="Courier"/>
                <a:cs typeface="Courier"/>
              </a:rPr>
              <a:t>  = new </a:t>
            </a:r>
            <a:r>
              <a:rPr lang="en-US" sz="2400" dirty="0" err="1">
                <a:latin typeface="Courier"/>
                <a:cs typeface="Courier"/>
              </a:rPr>
              <a:t>HashMap</a:t>
            </a:r>
            <a:r>
              <a:rPr lang="en-US" sz="2400" dirty="0">
                <a:latin typeface="Courier"/>
                <a:cs typeface="Courier"/>
              </a:rPr>
              <a:t>&lt;&gt;();</a:t>
            </a:r>
          </a:p>
          <a:p>
            <a:pPr marL="276063" indent="-276063" defTabSz="369672">
              <a:defRPr/>
            </a:pPr>
            <a:r>
              <a:rPr lang="en-US" sz="2400" dirty="0" err="1">
                <a:solidFill>
                  <a:srgbClr val="FF0000"/>
                </a:solidFill>
                <a:latin typeface="Courier"/>
                <a:cs typeface="Courier"/>
              </a:rPr>
              <a:t>var</a:t>
            </a:r>
            <a:r>
              <a:rPr lang="en-US" sz="2400" dirty="0">
                <a:solidFill>
                  <a:srgbClr val="FF0000"/>
                </a:solidFill>
                <a:latin typeface="Courier"/>
                <a:cs typeface="Courier"/>
              </a:rPr>
              <a:t> </a:t>
            </a:r>
            <a:r>
              <a:rPr lang="en-US" sz="2400" dirty="0">
                <a:latin typeface="Courier"/>
                <a:cs typeface="Courier"/>
              </a:rPr>
              <a:t>productMap3 </a:t>
            </a:r>
          </a:p>
          <a:p>
            <a:pPr marL="276063" indent="-276063" defTabSz="369672">
              <a:defRPr/>
            </a:pPr>
            <a:r>
              <a:rPr lang="en-US" sz="2400" dirty="0">
                <a:latin typeface="Courier"/>
                <a:cs typeface="Courier"/>
              </a:rPr>
              <a:t>  = new </a:t>
            </a:r>
            <a:r>
              <a:rPr lang="en-US" sz="2400" dirty="0" err="1">
                <a:latin typeface="Courier"/>
                <a:cs typeface="Courier"/>
              </a:rPr>
              <a:t>HashMap</a:t>
            </a:r>
            <a:r>
              <a:rPr lang="en-US" sz="2400" dirty="0">
                <a:latin typeface="Courier"/>
                <a:cs typeface="Courier"/>
              </a:rPr>
              <a:t>&lt;Integer, String&gt;();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462A74C-311B-3749-8CEB-EA19915158EB}" type="slidenum">
              <a:rPr lang="en-US"/>
              <a:pPr>
                <a:defRPr/>
              </a:pPr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4776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369672">
              <a:defRPr/>
            </a:pPr>
            <a:r>
              <a:rPr lang="en-US" dirty="0" smtClean="0"/>
              <a:t>Where can we use?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76063" indent="-276063" defTabSz="369672">
              <a:defRPr/>
            </a:pPr>
            <a:r>
              <a:rPr lang="mr-IN" sz="2400" dirty="0">
                <a:solidFill>
                  <a:srgbClr val="FF0000"/>
                </a:solidFill>
                <a:latin typeface="Courier"/>
                <a:cs typeface="Courier"/>
              </a:rPr>
              <a:t>var</a:t>
            </a:r>
            <a:r>
              <a:rPr lang="mr-IN" sz="2400" dirty="0">
                <a:latin typeface="Courier"/>
                <a:cs typeface="Courier"/>
              </a:rPr>
              <a:t> </a:t>
            </a:r>
            <a:r>
              <a:rPr lang="en-US" sz="2400" dirty="0">
                <a:latin typeface="Courier"/>
                <a:cs typeface="Courier"/>
              </a:rPr>
              <a:t>name = "Jeanne";</a:t>
            </a:r>
          </a:p>
          <a:p>
            <a:pPr marL="276063" indent="-276063" defTabSz="369672">
              <a:defRPr/>
            </a:pPr>
            <a:r>
              <a:rPr lang="mr-IN" sz="2400" dirty="0">
                <a:solidFill>
                  <a:srgbClr val="FF0000"/>
                </a:solidFill>
                <a:latin typeface="Courier"/>
                <a:cs typeface="Courier"/>
              </a:rPr>
              <a:t>var</a:t>
            </a:r>
            <a:r>
              <a:rPr lang="mr-IN" sz="2400" dirty="0">
                <a:latin typeface="Courier"/>
                <a:cs typeface="Courier"/>
              </a:rPr>
              <a:t> </a:t>
            </a:r>
            <a:r>
              <a:rPr lang="en-US" sz="2400" dirty="0">
                <a:latin typeface="Courier"/>
                <a:cs typeface="Courier"/>
              </a:rPr>
              <a:t>other = name + 2;</a:t>
            </a:r>
          </a:p>
          <a:p>
            <a:pPr marL="276063" indent="-276063" defTabSz="369672">
              <a:defRPr/>
            </a:pPr>
            <a:endParaRPr lang="en-US" sz="2400" dirty="0">
              <a:latin typeface="Courier"/>
              <a:cs typeface="Courier"/>
            </a:endParaRPr>
          </a:p>
          <a:p>
            <a:pPr marL="276063" indent="-276063" defTabSz="369672">
              <a:defRPr/>
            </a:pPr>
            <a:r>
              <a:rPr lang="mr-IN" sz="2400" dirty="0">
                <a:solidFill>
                  <a:srgbClr val="FF0000"/>
                </a:solidFill>
                <a:latin typeface="Courier"/>
                <a:cs typeface="Courier"/>
              </a:rPr>
              <a:t>var</a:t>
            </a:r>
            <a:r>
              <a:rPr lang="mr-IN" sz="2400" dirty="0">
                <a:latin typeface="Courier"/>
                <a:cs typeface="Courier"/>
              </a:rPr>
              <a:t> list = List.of(1, 2, 3);</a:t>
            </a:r>
          </a:p>
          <a:p>
            <a:pPr marL="276063" indent="-276063" defTabSz="369672">
              <a:defRPr/>
            </a:pPr>
            <a:r>
              <a:rPr lang="mr-IN" sz="2400" dirty="0">
                <a:latin typeface="Courier"/>
                <a:cs typeface="Courier"/>
              </a:rPr>
              <a:t>for (</a:t>
            </a:r>
            <a:r>
              <a:rPr lang="mr-IN" sz="2400" dirty="0">
                <a:solidFill>
                  <a:srgbClr val="FF0000"/>
                </a:solidFill>
                <a:latin typeface="Courier"/>
                <a:cs typeface="Courier"/>
              </a:rPr>
              <a:t>var</a:t>
            </a:r>
            <a:r>
              <a:rPr lang="mr-IN" sz="2400" dirty="0">
                <a:latin typeface="Courier"/>
                <a:cs typeface="Courier"/>
              </a:rPr>
              <a:t> num : list) {}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33EB9DF-419C-684F-BC99-7CF022093A28}" type="slidenum">
              <a:rPr lang="en-US"/>
              <a:pPr>
                <a:defRPr/>
              </a:pPr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2491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369672">
              <a:defRPr/>
            </a:pPr>
            <a:r>
              <a:rPr lang="en-US" dirty="0" smtClean="0"/>
              <a:t>Where can’t we use?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76063" indent="-276063" defTabSz="369672">
              <a:defRPr/>
            </a:pPr>
            <a:r>
              <a:rPr lang="en-US" sz="2400" dirty="0">
                <a:latin typeface="Courier"/>
                <a:cs typeface="Courier"/>
              </a:rPr>
              <a:t>class Inner { </a:t>
            </a:r>
            <a:r>
              <a:rPr lang="en-US" sz="2400" dirty="0" err="1">
                <a:solidFill>
                  <a:srgbClr val="FF0000"/>
                </a:solidFill>
                <a:latin typeface="Courier"/>
                <a:cs typeface="Courier"/>
              </a:rPr>
              <a:t>var</a:t>
            </a:r>
            <a:r>
              <a:rPr lang="en-US" sz="2400" dirty="0">
                <a:solidFill>
                  <a:srgbClr val="FF0000"/>
                </a:solidFill>
                <a:latin typeface="Courier"/>
                <a:cs typeface="Courier"/>
              </a:rPr>
              <a:t> </a:t>
            </a:r>
            <a:r>
              <a:rPr lang="en-US" sz="2400" dirty="0">
                <a:latin typeface="Courier"/>
                <a:cs typeface="Courier"/>
              </a:rPr>
              <a:t>bad = "</a:t>
            </a:r>
            <a:r>
              <a:rPr lang="en-US" sz="2400" dirty="0" err="1">
                <a:latin typeface="Courier"/>
                <a:cs typeface="Courier"/>
              </a:rPr>
              <a:t>abc</a:t>
            </a:r>
            <a:r>
              <a:rPr lang="en-US" sz="2400" dirty="0">
                <a:latin typeface="Courier"/>
                <a:cs typeface="Courier"/>
              </a:rPr>
              <a:t>"; }</a:t>
            </a:r>
          </a:p>
          <a:p>
            <a:pPr marL="276063" indent="-276063" defTabSz="369672">
              <a:defRPr/>
            </a:pPr>
            <a:endParaRPr lang="en-US" sz="2400" dirty="0">
              <a:latin typeface="Courier"/>
              <a:cs typeface="Courier"/>
            </a:endParaRPr>
          </a:p>
          <a:p>
            <a:pPr marL="276063" indent="-276063" defTabSz="369672">
              <a:defRPr/>
            </a:pPr>
            <a:r>
              <a:rPr lang="en-US" sz="2400" dirty="0" err="1">
                <a:solidFill>
                  <a:srgbClr val="FF0000"/>
                </a:solidFill>
                <a:latin typeface="Courier"/>
                <a:cs typeface="Courier"/>
              </a:rPr>
              <a:t>var</a:t>
            </a:r>
            <a:r>
              <a:rPr lang="en-US" sz="2400" dirty="0">
                <a:solidFill>
                  <a:srgbClr val="FF0000"/>
                </a:solidFill>
                <a:latin typeface="Courier"/>
                <a:cs typeface="Courier"/>
              </a:rPr>
              <a:t> </a:t>
            </a:r>
            <a:r>
              <a:rPr lang="en-US" sz="2400" dirty="0" err="1">
                <a:latin typeface="Courier"/>
                <a:cs typeface="Courier"/>
              </a:rPr>
              <a:t>noGood</a:t>
            </a:r>
            <a:r>
              <a:rPr lang="en-US" sz="2400" dirty="0">
                <a:latin typeface="Courier"/>
                <a:cs typeface="Courier"/>
              </a:rPr>
              <a:t>;</a:t>
            </a:r>
          </a:p>
          <a:p>
            <a:pPr marL="276063" indent="-276063" defTabSz="369672">
              <a:defRPr/>
            </a:pPr>
            <a:r>
              <a:rPr lang="en-US" sz="2400" dirty="0" err="1">
                <a:latin typeface="Courier"/>
                <a:cs typeface="Courier"/>
              </a:rPr>
              <a:t>noGood</a:t>
            </a:r>
            <a:r>
              <a:rPr lang="en-US" sz="2400" dirty="0">
                <a:latin typeface="Courier"/>
                <a:cs typeface="Courier"/>
              </a:rPr>
              <a:t> = 4;</a:t>
            </a:r>
          </a:p>
          <a:p>
            <a:pPr marL="0" indent="0" defTabSz="369672">
              <a:defRPr/>
            </a:pPr>
            <a:r>
              <a:rPr lang="en-US" sz="2400" dirty="0" smtClean="0">
                <a:latin typeface="+mj-lt"/>
                <a:cs typeface="Courier"/>
              </a:rPr>
              <a:t>Also </a:t>
            </a:r>
            <a:r>
              <a:rPr lang="en-US" sz="2400" dirty="0">
                <a:latin typeface="+mj-lt"/>
                <a:cs typeface="Courier"/>
              </a:rPr>
              <a:t>instance variables, </a:t>
            </a:r>
            <a:r>
              <a:rPr lang="en-US" sz="2400" dirty="0" err="1">
                <a:latin typeface="+mj-lt"/>
                <a:cs typeface="Courier"/>
              </a:rPr>
              <a:t>etc</a:t>
            </a:r>
            <a:endParaRPr lang="mr-IN" sz="2400" dirty="0">
              <a:latin typeface="+mj-lt"/>
              <a:cs typeface="Courier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03383FA-26F1-0042-92A4-78D6F378443A}" type="slidenum">
              <a:rPr lang="en-US"/>
              <a:pPr>
                <a:defRPr/>
              </a:pPr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2097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369672">
              <a:defRPr/>
            </a:pPr>
            <a:r>
              <a:rPr lang="en-US" dirty="0" smtClean="0"/>
              <a:t>Does this work?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76063" indent="-276063" algn="ctr" defTabSz="369672">
              <a:defRPr/>
            </a:pPr>
            <a:endParaRPr lang="en-US" sz="3200" dirty="0">
              <a:latin typeface="Courier"/>
              <a:cs typeface="Courier"/>
            </a:endParaRPr>
          </a:p>
          <a:p>
            <a:pPr marL="276063" indent="-276063" algn="ctr" defTabSz="369672">
              <a:defRPr/>
            </a:pPr>
            <a:r>
              <a:rPr lang="en-US" sz="3200" dirty="0" err="1">
                <a:latin typeface="Courier"/>
                <a:cs typeface="Courier"/>
              </a:rPr>
              <a:t>var</a:t>
            </a:r>
            <a:r>
              <a:rPr lang="en-US" sz="3200" dirty="0">
                <a:latin typeface="Courier"/>
                <a:cs typeface="Courier"/>
              </a:rPr>
              <a:t> </a:t>
            </a:r>
            <a:r>
              <a:rPr lang="en-US" sz="3200" dirty="0" err="1">
                <a:latin typeface="Courier"/>
                <a:cs typeface="Courier"/>
              </a:rPr>
              <a:t>var</a:t>
            </a:r>
            <a:r>
              <a:rPr lang="en-US" sz="3200" dirty="0">
                <a:latin typeface="Courier"/>
                <a:cs typeface="Courier"/>
              </a:rPr>
              <a:t> = "</a:t>
            </a:r>
            <a:r>
              <a:rPr lang="en-US" sz="3200" dirty="0" err="1">
                <a:latin typeface="Courier"/>
                <a:cs typeface="Courier"/>
              </a:rPr>
              <a:t>var</a:t>
            </a:r>
            <a:r>
              <a:rPr lang="en-US" sz="3200" dirty="0">
                <a:latin typeface="Courier"/>
                <a:cs typeface="Courier"/>
              </a:rPr>
              <a:t>";</a:t>
            </a:r>
            <a:endParaRPr lang="mr-IN" sz="3200" dirty="0">
              <a:latin typeface="Courier"/>
              <a:cs typeface="Courier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E1A211B-307C-9744-8DA4-5A2500FD77A9}" type="slidenum">
              <a:rPr lang="en-US"/>
              <a:pPr>
                <a:defRPr/>
              </a:pPr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9251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Content Placeholder 2"/>
          <p:cNvGraphicFramePr>
            <a:graphicFrameLocks noGrp="1"/>
          </p:cNvGraphicFramePr>
          <p:nvPr>
            <p:ph idx="1"/>
          </p:nvPr>
        </p:nvGraphicFramePr>
        <p:xfrm>
          <a:off x="838200" y="971550"/>
          <a:ext cx="7162800" cy="2560638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3276600"/>
                <a:gridCol w="3886200"/>
              </a:tblGrid>
              <a:tr h="457257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Pros</a:t>
                      </a:r>
                      <a:endParaRPr lang="en-US" sz="2400" dirty="0"/>
                    </a:p>
                  </a:txBody>
                  <a:tcPr marT="45726" marB="45726"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Cons</a:t>
                      </a:r>
                      <a:endParaRPr lang="en-US" sz="2400" dirty="0"/>
                    </a:p>
                  </a:txBody>
                  <a:tcPr marT="45726" marB="45726"/>
                </a:tc>
              </a:tr>
              <a:tr h="457257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Less</a:t>
                      </a:r>
                      <a:r>
                        <a:rPr lang="en-US" sz="2400" baseline="0" dirty="0" smtClean="0"/>
                        <a:t> typing</a:t>
                      </a:r>
                      <a:endParaRPr lang="en-US" sz="2400" dirty="0"/>
                    </a:p>
                  </a:txBody>
                  <a:tcPr marT="45726" marB="45726"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Loss of</a:t>
                      </a:r>
                      <a:r>
                        <a:rPr lang="en-US" sz="2400" baseline="0" dirty="0" smtClean="0"/>
                        <a:t> information</a:t>
                      </a:r>
                      <a:endParaRPr lang="en-US" sz="2400" dirty="0"/>
                    </a:p>
                  </a:txBody>
                  <a:tcPr marT="45726" marB="45726"/>
                </a:tc>
              </a:tr>
              <a:tr h="823062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Less redundancy</a:t>
                      </a:r>
                      <a:endParaRPr lang="en-US" sz="2400" dirty="0"/>
                    </a:p>
                  </a:txBody>
                  <a:tcPr marT="45726" marB="45726"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Variable names matter more</a:t>
                      </a:r>
                      <a:endParaRPr lang="en-US" sz="2400" dirty="0"/>
                    </a:p>
                  </a:txBody>
                  <a:tcPr marT="45726" marB="45726"/>
                </a:tc>
              </a:tr>
              <a:tr h="823062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Can scan variable names</a:t>
                      </a:r>
                      <a:endParaRPr lang="en-US" sz="2400" dirty="0"/>
                    </a:p>
                  </a:txBody>
                  <a:tcPr marT="45726" marB="45726"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Be careful!</a:t>
                      </a:r>
                      <a:endParaRPr lang="en-US" sz="2400" dirty="0"/>
                    </a:p>
                  </a:txBody>
                  <a:tcPr marT="45726" marB="45726"/>
                </a:tc>
              </a:tr>
            </a:tbl>
          </a:graphicData>
        </a:graphic>
      </p:graphicFrame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FBDD035-1B6D-C34B-BF6D-788E5DF71671}" type="slidenum">
              <a:rPr lang="en-US"/>
              <a:pPr>
                <a:defRPr/>
              </a:pPr>
              <a:t>46</a:t>
            </a:fld>
            <a:endParaRPr lang="en-US"/>
          </a:p>
        </p:txBody>
      </p:sp>
      <p:sp>
        <p:nvSpPr>
          <p:cNvPr id="83987" name="Rectangle 1"/>
          <p:cNvSpPr>
            <a:spLocks noChangeArrowheads="1"/>
          </p:cNvSpPr>
          <p:nvPr/>
        </p:nvSpPr>
        <p:spPr bwMode="auto">
          <a:xfrm>
            <a:off x="990600" y="3714753"/>
            <a:ext cx="7086600" cy="3676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95" tIns="45699" rIns="91395" bIns="45699">
            <a:spAutoFit/>
          </a:bodyPr>
          <a:lstStyle/>
          <a:p>
            <a:r>
              <a:rPr lang="en-US">
                <a:solidFill>
                  <a:schemeClr val="tx1"/>
                </a:solidFill>
              </a:rPr>
              <a:t>http://openjdk.java.net/projects/amber/LVTIstyle.html</a:t>
            </a:r>
          </a:p>
        </p:txBody>
      </p:sp>
    </p:spTree>
    <p:extLst>
      <p:ext uri="{BB962C8B-B14F-4D97-AF65-F5344CB8AC3E}">
        <p14:creationId xmlns:p14="http://schemas.microsoft.com/office/powerpoint/2010/main" val="3063971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369672">
              <a:defRPr/>
            </a:pPr>
            <a:r>
              <a:rPr lang="en-US" dirty="0" smtClean="0"/>
              <a:t>Lambdas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5" y="1276350"/>
            <a:ext cx="7504113" cy="2933700"/>
          </a:xfrm>
        </p:spPr>
        <p:txBody>
          <a:bodyPr/>
          <a:lstStyle/>
          <a:p>
            <a:pPr marL="276063" indent="-276063" defTabSz="369672">
              <a:defRPr/>
            </a:pPr>
            <a:r>
              <a:rPr lang="en-US" dirty="0">
                <a:latin typeface="Courier"/>
                <a:cs typeface="Courier"/>
              </a:rPr>
              <a:t> Predicate&lt;String&gt; pred1 </a:t>
            </a:r>
            <a:endParaRPr lang="en-US" dirty="0" smtClean="0">
              <a:latin typeface="Courier"/>
              <a:cs typeface="Courier"/>
            </a:endParaRPr>
          </a:p>
          <a:p>
            <a:pPr marL="276063" indent="-276063" defTabSz="369672">
              <a:defRPr/>
            </a:pP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smtClean="0">
                <a:latin typeface="Courier"/>
                <a:cs typeface="Courier"/>
              </a:rPr>
              <a:t> = </a:t>
            </a:r>
            <a:r>
              <a:rPr lang="en-US" dirty="0">
                <a:latin typeface="Courier"/>
                <a:cs typeface="Courier"/>
              </a:rPr>
              <a:t>p -&gt; true;</a:t>
            </a:r>
          </a:p>
          <a:p>
            <a:pPr marL="276063" indent="-276063" defTabSz="369672">
              <a:defRPr/>
            </a:pP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smtClean="0">
                <a:latin typeface="Courier"/>
                <a:cs typeface="Courier"/>
              </a:rPr>
              <a:t>Predicate</a:t>
            </a:r>
            <a:r>
              <a:rPr lang="en-US" dirty="0">
                <a:latin typeface="Courier"/>
                <a:cs typeface="Courier"/>
              </a:rPr>
              <a:t>&lt;String&gt; pred2 </a:t>
            </a:r>
            <a:endParaRPr lang="en-US" dirty="0" smtClean="0">
              <a:latin typeface="Courier"/>
              <a:cs typeface="Courier"/>
            </a:endParaRPr>
          </a:p>
          <a:p>
            <a:pPr marL="276063" indent="-276063" defTabSz="369672">
              <a:defRPr/>
            </a:pP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smtClean="0">
                <a:latin typeface="Courier"/>
                <a:cs typeface="Courier"/>
              </a:rPr>
              <a:t> = </a:t>
            </a:r>
            <a:r>
              <a:rPr lang="en-US" dirty="0">
                <a:latin typeface="Courier"/>
                <a:cs typeface="Courier"/>
              </a:rPr>
              <a:t>(String p) -&gt; true;</a:t>
            </a:r>
          </a:p>
          <a:p>
            <a:pPr marL="276063" indent="-276063" defTabSz="369672">
              <a:defRPr/>
            </a:pP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smtClean="0">
                <a:latin typeface="Courier"/>
                <a:cs typeface="Courier"/>
              </a:rPr>
              <a:t>Predicate</a:t>
            </a:r>
            <a:r>
              <a:rPr lang="en-US" dirty="0">
                <a:latin typeface="Courier"/>
                <a:cs typeface="Courier"/>
              </a:rPr>
              <a:t>&lt;String&gt; pred3 </a:t>
            </a:r>
            <a:endParaRPr lang="en-US" dirty="0" smtClean="0">
              <a:latin typeface="Courier"/>
              <a:cs typeface="Courier"/>
            </a:endParaRPr>
          </a:p>
          <a:p>
            <a:pPr marL="276063" indent="-276063" defTabSz="369672">
              <a:defRPr/>
            </a:pP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smtClean="0">
                <a:latin typeface="Courier"/>
                <a:cs typeface="Courier"/>
              </a:rPr>
              <a:t> = </a:t>
            </a:r>
            <a:r>
              <a:rPr lang="en-US" dirty="0">
                <a:latin typeface="Courier"/>
                <a:cs typeface="Courier"/>
              </a:rPr>
              <a:t>(</a:t>
            </a:r>
            <a:r>
              <a:rPr lang="en-US" dirty="0" err="1">
                <a:solidFill>
                  <a:srgbClr val="FF0000"/>
                </a:solidFill>
                <a:latin typeface="Courier"/>
                <a:cs typeface="Courier"/>
              </a:rPr>
              <a:t>var</a:t>
            </a:r>
            <a:r>
              <a:rPr lang="en-US" dirty="0">
                <a:solidFill>
                  <a:srgbClr val="FF0000"/>
                </a:solidFill>
                <a:latin typeface="Courier"/>
                <a:cs typeface="Courier"/>
              </a:rPr>
              <a:t> </a:t>
            </a:r>
            <a:r>
              <a:rPr lang="en-US" dirty="0">
                <a:latin typeface="Courier"/>
                <a:cs typeface="Courier"/>
              </a:rPr>
              <a:t>p) -&gt; true;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EB2236-742C-2246-AC5A-5D4851D34DD6}" type="slidenum">
              <a:rPr lang="en-US"/>
              <a:pPr>
                <a:defRPr/>
              </a:pPr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4364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369672">
              <a:defRPr/>
            </a:pPr>
            <a:r>
              <a:rPr lang="en-US" dirty="0" smtClean="0"/>
              <a:t>Annotations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5" y="1276350"/>
            <a:ext cx="7504113" cy="2933700"/>
          </a:xfrm>
        </p:spPr>
        <p:txBody>
          <a:bodyPr/>
          <a:lstStyle/>
          <a:p>
            <a:pPr marL="276063" indent="-276063" defTabSz="369672">
              <a:defRPr/>
            </a:pPr>
            <a:r>
              <a:rPr lang="en-US" sz="2400" dirty="0">
                <a:latin typeface="Courier"/>
                <a:cs typeface="Courier"/>
              </a:rPr>
              <a:t> </a:t>
            </a:r>
            <a:r>
              <a:rPr lang="en-US" sz="2400" dirty="0" err="1">
                <a:latin typeface="Courier"/>
                <a:cs typeface="Courier"/>
              </a:rPr>
              <a:t>BiPredicate</a:t>
            </a:r>
            <a:r>
              <a:rPr lang="en-US" sz="2400" dirty="0">
                <a:latin typeface="Courier"/>
                <a:cs typeface="Courier"/>
              </a:rPr>
              <a:t>&lt;</a:t>
            </a:r>
          </a:p>
          <a:p>
            <a:pPr marL="276063" indent="-276063" defTabSz="369672">
              <a:defRPr/>
            </a:pPr>
            <a:r>
              <a:rPr lang="en-US" sz="2400" dirty="0">
                <a:latin typeface="Courier"/>
                <a:cs typeface="Courier"/>
              </a:rPr>
              <a:t>  Map&lt;Integer, String&gt;, </a:t>
            </a:r>
          </a:p>
          <a:p>
            <a:pPr marL="276063" indent="-276063" defTabSz="369672">
              <a:defRPr/>
            </a:pPr>
            <a:r>
              <a:rPr lang="en-US" sz="2400" dirty="0">
                <a:latin typeface="Courier"/>
                <a:cs typeface="Courier"/>
              </a:rPr>
              <a:t>  List&lt;String&gt;&gt; </a:t>
            </a:r>
            <a:r>
              <a:rPr lang="en-US" sz="2400" dirty="0" err="1">
                <a:latin typeface="Courier"/>
                <a:cs typeface="Courier"/>
              </a:rPr>
              <a:t>func</a:t>
            </a:r>
            <a:r>
              <a:rPr lang="en-US" sz="2400" dirty="0">
                <a:latin typeface="Courier"/>
                <a:cs typeface="Courier"/>
              </a:rPr>
              <a:t> =</a:t>
            </a:r>
          </a:p>
          <a:p>
            <a:pPr marL="276063" indent="-276063" defTabSz="369672">
              <a:defRPr/>
            </a:pPr>
            <a:r>
              <a:rPr lang="en-US" sz="2400" dirty="0">
                <a:latin typeface="Courier"/>
                <a:cs typeface="Courier"/>
              </a:rPr>
              <a:t> (@</a:t>
            </a:r>
            <a:r>
              <a:rPr lang="en-US" sz="2400" dirty="0" err="1">
                <a:latin typeface="Courier"/>
                <a:cs typeface="Courier"/>
              </a:rPr>
              <a:t>NotNull</a:t>
            </a:r>
            <a:r>
              <a:rPr lang="en-US" sz="2400" dirty="0">
                <a:latin typeface="Courier"/>
                <a:cs typeface="Courier"/>
              </a:rPr>
              <a:t> </a:t>
            </a:r>
            <a:r>
              <a:rPr lang="en-US" sz="2400" dirty="0" err="1">
                <a:solidFill>
                  <a:srgbClr val="FF0000"/>
                </a:solidFill>
                <a:latin typeface="Courier"/>
                <a:cs typeface="Courier"/>
              </a:rPr>
              <a:t>var</a:t>
            </a:r>
            <a:r>
              <a:rPr lang="en-US" sz="2400" dirty="0">
                <a:solidFill>
                  <a:srgbClr val="FF0000"/>
                </a:solidFill>
                <a:latin typeface="Courier"/>
                <a:cs typeface="Courier"/>
              </a:rPr>
              <a:t> </a:t>
            </a:r>
            <a:r>
              <a:rPr lang="en-US" sz="2400" dirty="0">
                <a:latin typeface="Courier"/>
                <a:cs typeface="Courier"/>
              </a:rPr>
              <a:t>map, </a:t>
            </a:r>
            <a:r>
              <a:rPr lang="en-US" sz="2400" dirty="0" err="1">
                <a:solidFill>
                  <a:srgbClr val="FF0000"/>
                </a:solidFill>
                <a:latin typeface="Courier"/>
                <a:cs typeface="Courier"/>
              </a:rPr>
              <a:t>var</a:t>
            </a:r>
            <a:r>
              <a:rPr lang="en-US" sz="2400" dirty="0">
                <a:solidFill>
                  <a:srgbClr val="FF0000"/>
                </a:solidFill>
                <a:latin typeface="Courier"/>
                <a:cs typeface="Courier"/>
              </a:rPr>
              <a:t> </a:t>
            </a:r>
            <a:r>
              <a:rPr lang="en-US" sz="2400" dirty="0">
                <a:latin typeface="Courier"/>
                <a:cs typeface="Courier"/>
              </a:rPr>
              <a:t>list) -&gt; true;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0BA8213-2B30-504F-9F4F-E02286D73947}" type="slidenum">
              <a:rPr lang="en-US"/>
              <a:pPr>
                <a:defRPr/>
              </a:pPr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9782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369672">
              <a:defRPr/>
            </a:pPr>
            <a:r>
              <a:rPr lang="en-US" dirty="0" smtClean="0"/>
              <a:t>All or nothing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5" y="1276350"/>
            <a:ext cx="7504113" cy="2933700"/>
          </a:xfrm>
        </p:spPr>
        <p:txBody>
          <a:bodyPr/>
          <a:lstStyle/>
          <a:p>
            <a:pPr marL="276063" indent="-276063" defTabSz="369672">
              <a:defRPr/>
            </a:pPr>
            <a:r>
              <a:rPr lang="en-US" sz="2400" dirty="0">
                <a:latin typeface="+mj-lt"/>
                <a:cs typeface="Courier"/>
              </a:rPr>
              <a:t>Good</a:t>
            </a:r>
          </a:p>
          <a:p>
            <a:pPr marL="276063" indent="-276063" defTabSz="369672">
              <a:defRPr/>
            </a:pPr>
            <a:r>
              <a:rPr lang="en-US" sz="2400" dirty="0">
                <a:latin typeface="Courier"/>
                <a:cs typeface="Courier"/>
              </a:rPr>
              <a:t>	(</a:t>
            </a:r>
            <a:r>
              <a:rPr lang="en-US" sz="2400" dirty="0" err="1">
                <a:solidFill>
                  <a:srgbClr val="FF0000"/>
                </a:solidFill>
                <a:latin typeface="Courier"/>
                <a:cs typeface="Courier"/>
              </a:rPr>
              <a:t>var</a:t>
            </a:r>
            <a:r>
              <a:rPr lang="en-US" sz="2400" dirty="0">
                <a:solidFill>
                  <a:srgbClr val="FF0000"/>
                </a:solidFill>
                <a:latin typeface="Courier"/>
                <a:cs typeface="Courier"/>
              </a:rPr>
              <a:t> </a:t>
            </a:r>
            <a:r>
              <a:rPr lang="en-US" sz="2400" dirty="0">
                <a:latin typeface="Courier"/>
                <a:cs typeface="Courier"/>
              </a:rPr>
              <a:t>map, </a:t>
            </a:r>
            <a:r>
              <a:rPr lang="en-US" sz="2400" dirty="0" err="1">
                <a:solidFill>
                  <a:srgbClr val="FF0000"/>
                </a:solidFill>
                <a:latin typeface="Courier"/>
                <a:cs typeface="Courier"/>
              </a:rPr>
              <a:t>var</a:t>
            </a:r>
            <a:r>
              <a:rPr lang="en-US" sz="2400" dirty="0">
                <a:solidFill>
                  <a:srgbClr val="FF0000"/>
                </a:solidFill>
                <a:latin typeface="Courier"/>
                <a:cs typeface="Courier"/>
              </a:rPr>
              <a:t> </a:t>
            </a:r>
            <a:r>
              <a:rPr lang="en-US" sz="2400" dirty="0">
                <a:latin typeface="Courier"/>
                <a:cs typeface="Courier"/>
              </a:rPr>
              <a:t>list) -&gt; true</a:t>
            </a:r>
          </a:p>
          <a:p>
            <a:pPr marL="276063" indent="-276063" defTabSz="369672">
              <a:defRPr/>
            </a:pPr>
            <a:endParaRPr lang="en-US" sz="2400" dirty="0">
              <a:latin typeface="+mj-lt"/>
              <a:cs typeface="Courier"/>
            </a:endParaRPr>
          </a:p>
          <a:p>
            <a:pPr marL="276063" indent="-276063" defTabSz="369672">
              <a:defRPr/>
            </a:pPr>
            <a:r>
              <a:rPr lang="en-US" sz="2400" dirty="0">
                <a:latin typeface="+mj-lt"/>
                <a:cs typeface="Courier"/>
              </a:rPr>
              <a:t>No good</a:t>
            </a:r>
          </a:p>
          <a:p>
            <a:pPr marL="276063" indent="-276063" defTabSz="369672">
              <a:defRPr/>
            </a:pPr>
            <a:r>
              <a:rPr lang="en-US" sz="2400" dirty="0">
                <a:latin typeface="Courier"/>
                <a:cs typeface="Courier"/>
              </a:rPr>
              <a:t>	(</a:t>
            </a:r>
            <a:r>
              <a:rPr lang="en-US" sz="2400" dirty="0" err="1">
                <a:solidFill>
                  <a:srgbClr val="FF0000"/>
                </a:solidFill>
                <a:latin typeface="Courier"/>
                <a:cs typeface="Courier"/>
              </a:rPr>
              <a:t>var</a:t>
            </a:r>
            <a:r>
              <a:rPr lang="en-US" sz="2400" dirty="0">
                <a:solidFill>
                  <a:srgbClr val="FF0000"/>
                </a:solidFill>
                <a:latin typeface="Courier"/>
                <a:cs typeface="Courier"/>
              </a:rPr>
              <a:t> </a:t>
            </a:r>
            <a:r>
              <a:rPr lang="en-US" sz="2400" dirty="0">
                <a:latin typeface="Courier"/>
                <a:cs typeface="Courier"/>
              </a:rPr>
              <a:t>map, list) -&gt; true</a:t>
            </a:r>
          </a:p>
          <a:p>
            <a:pPr marL="276063" indent="-276063" defTabSz="369672">
              <a:defRPr/>
            </a:pPr>
            <a:r>
              <a:rPr lang="en-US" sz="2400" dirty="0">
                <a:latin typeface="Courier"/>
                <a:cs typeface="Courier"/>
              </a:rPr>
              <a:t>	(</a:t>
            </a:r>
            <a:r>
              <a:rPr lang="en-US" sz="2400" dirty="0" err="1">
                <a:solidFill>
                  <a:srgbClr val="FF0000"/>
                </a:solidFill>
                <a:latin typeface="Courier"/>
                <a:cs typeface="Courier"/>
              </a:rPr>
              <a:t>var</a:t>
            </a:r>
            <a:r>
              <a:rPr lang="en-US" sz="2400" dirty="0">
                <a:solidFill>
                  <a:srgbClr val="FF0000"/>
                </a:solidFill>
                <a:latin typeface="Courier"/>
                <a:cs typeface="Courier"/>
              </a:rPr>
              <a:t> </a:t>
            </a:r>
            <a:r>
              <a:rPr lang="en-US" sz="2400" dirty="0">
                <a:latin typeface="Courier"/>
                <a:cs typeface="Courier"/>
              </a:rPr>
              <a:t>map, List list) -&gt; true</a:t>
            </a:r>
          </a:p>
          <a:p>
            <a:pPr marL="276063" indent="-276063" defTabSz="369672">
              <a:defRPr/>
            </a:pPr>
            <a:endParaRPr lang="en-US" sz="2400" dirty="0">
              <a:latin typeface="Courier"/>
              <a:cs typeface="Courier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94DF23E-ACC9-5242-8D8C-EE8FBC2FB4F9}" type="slidenum">
              <a:rPr lang="en-US"/>
              <a:pPr>
                <a:defRPr/>
              </a:pPr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6285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3810000" y="1276350"/>
            <a:ext cx="1524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6001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85750"/>
            <a:ext cx="7569200" cy="852488"/>
          </a:xfrm>
        </p:spPr>
        <p:txBody>
          <a:bodyPr/>
          <a:lstStyle/>
          <a:p>
            <a:r>
              <a:rPr lang="en-US" dirty="0"/>
              <a:t>Module </a:t>
            </a:r>
            <a:r>
              <a:rPr lang="en-US" dirty="0" smtClean="0"/>
              <a:t>2 </a:t>
            </a:r>
            <a:r>
              <a:rPr lang="mr-IN" dirty="0"/>
              <a:t>–</a:t>
            </a:r>
            <a:r>
              <a:rPr lang="en-US" dirty="0"/>
              <a:t> Question </a:t>
            </a:r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5" y="1123950"/>
            <a:ext cx="7504113" cy="2933700"/>
          </a:xfrm>
        </p:spPr>
        <p:txBody>
          <a:bodyPr/>
          <a:lstStyle/>
          <a:p>
            <a:r>
              <a:rPr lang="en-US" dirty="0" smtClean="0"/>
              <a:t>Which are true if the resources are </a:t>
            </a:r>
            <a:r>
              <a:rPr lang="en-US" dirty="0" err="1" smtClean="0"/>
              <a:t>ResultSets</a:t>
            </a:r>
            <a:r>
              <a:rPr lang="en-US" dirty="0" smtClean="0"/>
              <a:t>?</a:t>
            </a:r>
          </a:p>
          <a:p>
            <a:r>
              <a:rPr lang="en-US" sz="2400" dirty="0">
                <a:latin typeface="Courier"/>
                <a:cs typeface="Courier"/>
              </a:rPr>
              <a:t>try (resource1; resource2) {}</a:t>
            </a:r>
          </a:p>
          <a:p>
            <a:pPr marL="514100" indent="-514100">
              <a:buFont typeface="+mj-lt"/>
              <a:buAutoNum type="alphaUcPeriod"/>
            </a:pPr>
            <a:endParaRPr lang="en-US" sz="1200" dirty="0"/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Resource 1 is closed before resource 2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Resource 2 is closed before resource 1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Neither is closed since declared before try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The code does not compile</a:t>
            </a:r>
            <a:endParaRPr lang="en-US" dirty="0"/>
          </a:p>
          <a:p>
            <a:pPr marL="0" indent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04503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85750"/>
            <a:ext cx="7569200" cy="852488"/>
          </a:xfrm>
        </p:spPr>
        <p:txBody>
          <a:bodyPr/>
          <a:lstStyle/>
          <a:p>
            <a:r>
              <a:rPr lang="en-US" dirty="0"/>
              <a:t>Module </a:t>
            </a:r>
            <a:r>
              <a:rPr lang="en-US" dirty="0" smtClean="0"/>
              <a:t>2 </a:t>
            </a:r>
            <a:r>
              <a:rPr lang="mr-IN" dirty="0"/>
              <a:t>–</a:t>
            </a:r>
            <a:r>
              <a:rPr lang="en-US" dirty="0"/>
              <a:t> Question </a:t>
            </a:r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23950"/>
            <a:ext cx="7504113" cy="2933700"/>
          </a:xfrm>
        </p:spPr>
        <p:txBody>
          <a:bodyPr/>
          <a:lstStyle/>
          <a:p>
            <a:r>
              <a:rPr lang="en-US" dirty="0" smtClean="0"/>
              <a:t>What is the output?</a:t>
            </a:r>
          </a:p>
          <a:p>
            <a:r>
              <a:rPr lang="en-US" sz="2400" dirty="0" err="1">
                <a:latin typeface="Courier"/>
                <a:cs typeface="Courier"/>
              </a:rPr>
              <a:t>var</a:t>
            </a:r>
            <a:r>
              <a:rPr lang="en-US" sz="2400" dirty="0">
                <a:latin typeface="Courier"/>
                <a:cs typeface="Courier"/>
              </a:rPr>
              <a:t> a = 1;    </a:t>
            </a:r>
            <a:r>
              <a:rPr lang="en-US" sz="2400" dirty="0" err="1">
                <a:latin typeface="Courier"/>
                <a:cs typeface="Courier"/>
              </a:rPr>
              <a:t>var</a:t>
            </a:r>
            <a:r>
              <a:rPr lang="en-US" sz="2400" dirty="0">
                <a:latin typeface="Courier"/>
                <a:cs typeface="Courier"/>
              </a:rPr>
              <a:t> b = a;</a:t>
            </a:r>
          </a:p>
          <a:p>
            <a:r>
              <a:rPr lang="en-US" sz="2400" dirty="0" err="1">
                <a:latin typeface="Courier"/>
                <a:cs typeface="Courier"/>
              </a:rPr>
              <a:t>int</a:t>
            </a:r>
            <a:r>
              <a:rPr lang="en-US" sz="2400" dirty="0">
                <a:latin typeface="Courier"/>
                <a:cs typeface="Courier"/>
              </a:rPr>
              <a:t> c = b;    </a:t>
            </a:r>
            <a:r>
              <a:rPr lang="en-US" sz="2400" dirty="0" err="1">
                <a:latin typeface="Courier"/>
                <a:cs typeface="Courier"/>
              </a:rPr>
              <a:t>System.out.println</a:t>
            </a:r>
            <a:r>
              <a:rPr lang="en-US" sz="2400" dirty="0">
                <a:latin typeface="Courier"/>
                <a:cs typeface="Courier"/>
              </a:rPr>
              <a:t>(c);</a:t>
            </a:r>
          </a:p>
          <a:p>
            <a:pPr marL="514100" indent="-514100">
              <a:buFont typeface="+mj-lt"/>
              <a:buAutoNum type="alphaUcPeriod"/>
            </a:pPr>
            <a:endParaRPr lang="en-US" sz="1200" dirty="0"/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a does not compile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b does not compile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c does not compile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51</a:t>
            </a:fld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4724405" y="2952751"/>
            <a:ext cx="3276599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22729" rIns="0" bIns="0" numCol="1" anchor="t" anchorCtr="0" compatLnSpc="1">
            <a:prstTxWarp prst="textNoShape">
              <a:avLst/>
            </a:prstTxWarp>
          </a:bodyPr>
          <a:lstStyle>
            <a:lvl1pPr marL="274638" indent="-274638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150"/>
              </a:spcAft>
              <a:buClr>
                <a:srgbClr val="000000"/>
              </a:buClr>
              <a:buSzPct val="100000"/>
              <a:buFont typeface="Times New Roman" charset="0"/>
              <a:defRPr sz="2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00075" indent="-228600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925"/>
              </a:spcAft>
              <a:buClr>
                <a:srgbClr val="000000"/>
              </a:buClr>
              <a:buSzPct val="100000"/>
              <a:buFont typeface="Times New Roman" charset="0"/>
              <a:defRPr sz="23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923925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688"/>
              </a:spcAft>
              <a:buClr>
                <a:srgbClr val="000000"/>
              </a:buClr>
              <a:buSzPct val="100000"/>
              <a:buFont typeface="Times New Roman" charset="0"/>
              <a:defRPr sz="19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293813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46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663700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8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036376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2406627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2776877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147126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100" indent="-514100">
              <a:buFont typeface="+mj-lt"/>
              <a:buAutoNum type="alphaUcPeriod" startAt="4"/>
            </a:pPr>
            <a:r>
              <a:rPr lang="en-US" dirty="0" smtClean="0"/>
              <a:t>1</a:t>
            </a:r>
          </a:p>
          <a:p>
            <a:pPr marL="514100" indent="-514100">
              <a:buFont typeface="+mj-lt"/>
              <a:buAutoNum type="alphaUcPeriod" startAt="4"/>
            </a:pPr>
            <a:r>
              <a:rPr lang="en-US" dirty="0" smtClean="0"/>
              <a:t>None of the above</a:t>
            </a:r>
          </a:p>
          <a:p>
            <a:pPr marL="0" indent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83071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85750"/>
            <a:ext cx="7569200" cy="852488"/>
          </a:xfrm>
        </p:spPr>
        <p:txBody>
          <a:bodyPr/>
          <a:lstStyle/>
          <a:p>
            <a:r>
              <a:rPr lang="en-US" dirty="0"/>
              <a:t>Module 2 </a:t>
            </a:r>
            <a:r>
              <a:rPr lang="mr-IN" dirty="0"/>
              <a:t>–</a:t>
            </a:r>
            <a:r>
              <a:rPr lang="en-US" dirty="0"/>
              <a:t> Question </a:t>
            </a:r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5" y="1123950"/>
            <a:ext cx="7504113" cy="2933700"/>
          </a:xfrm>
        </p:spPr>
        <p:txBody>
          <a:bodyPr/>
          <a:lstStyle/>
          <a:p>
            <a:r>
              <a:rPr lang="en-US" dirty="0" smtClean="0"/>
              <a:t>Which are true if the resources are </a:t>
            </a:r>
            <a:r>
              <a:rPr lang="en-US" dirty="0" err="1" smtClean="0"/>
              <a:t>ResultSets</a:t>
            </a:r>
            <a:r>
              <a:rPr lang="en-US" dirty="0" smtClean="0"/>
              <a:t>?</a:t>
            </a:r>
          </a:p>
          <a:p>
            <a:r>
              <a:rPr lang="en-US" sz="2400" dirty="0">
                <a:latin typeface="Courier"/>
                <a:cs typeface="Courier"/>
              </a:rPr>
              <a:t>try (resource1, resource2) {}</a:t>
            </a:r>
          </a:p>
          <a:p>
            <a:pPr marL="514100" indent="-514100">
              <a:buFont typeface="+mj-lt"/>
              <a:buAutoNum type="alphaUcPeriod"/>
            </a:pPr>
            <a:endParaRPr lang="en-US" sz="1200" dirty="0"/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Resource 1 is closed before resource 2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Resource 2 is closed before resource 1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Neither is closed since declared before try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The code does not compile</a:t>
            </a:r>
            <a:endParaRPr lang="en-US" dirty="0"/>
          </a:p>
          <a:p>
            <a:pPr marL="0" indent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5775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85750"/>
            <a:ext cx="7569200" cy="852488"/>
          </a:xfrm>
        </p:spPr>
        <p:txBody>
          <a:bodyPr/>
          <a:lstStyle/>
          <a:p>
            <a:r>
              <a:rPr lang="en-US" dirty="0"/>
              <a:t>Module </a:t>
            </a:r>
            <a:r>
              <a:rPr lang="en-US" dirty="0" smtClean="0"/>
              <a:t>2 </a:t>
            </a:r>
            <a:r>
              <a:rPr lang="mr-IN" dirty="0"/>
              <a:t>–</a:t>
            </a:r>
            <a:r>
              <a:rPr lang="en-US" dirty="0"/>
              <a:t> Question </a:t>
            </a:r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5" y="1123950"/>
            <a:ext cx="7504113" cy="2933700"/>
          </a:xfrm>
        </p:spPr>
        <p:txBody>
          <a:bodyPr/>
          <a:lstStyle/>
          <a:p>
            <a:r>
              <a:rPr lang="en-US" dirty="0" smtClean="0"/>
              <a:t>What is the output?</a:t>
            </a:r>
          </a:p>
          <a:p>
            <a:r>
              <a:rPr lang="en-US" sz="2400" dirty="0" err="1">
                <a:latin typeface="Courier"/>
                <a:cs typeface="Courier"/>
              </a:rPr>
              <a:t>var</a:t>
            </a:r>
            <a:r>
              <a:rPr lang="en-US" sz="2400" dirty="0">
                <a:latin typeface="Courier"/>
                <a:cs typeface="Courier"/>
              </a:rPr>
              <a:t> a = 1;    </a:t>
            </a:r>
            <a:r>
              <a:rPr lang="en-US" sz="2400" dirty="0" smtClean="0">
                <a:latin typeface="Courier"/>
                <a:cs typeface="Courier"/>
              </a:rPr>
              <a:t>   </a:t>
            </a:r>
            <a:r>
              <a:rPr lang="en-US" sz="2400" dirty="0" err="1" smtClean="0">
                <a:latin typeface="Courier"/>
                <a:cs typeface="Courier"/>
              </a:rPr>
              <a:t>var</a:t>
            </a:r>
            <a:r>
              <a:rPr lang="en-US" sz="2400" dirty="0" smtClean="0">
                <a:latin typeface="Courier"/>
                <a:cs typeface="Courier"/>
              </a:rPr>
              <a:t> </a:t>
            </a:r>
            <a:r>
              <a:rPr lang="en-US" sz="2400" dirty="0">
                <a:latin typeface="Courier"/>
                <a:cs typeface="Courier"/>
              </a:rPr>
              <a:t>b = a;</a:t>
            </a:r>
          </a:p>
          <a:p>
            <a:r>
              <a:rPr lang="en-US" sz="2400" dirty="0">
                <a:latin typeface="Courier"/>
                <a:cs typeface="Courier"/>
              </a:rPr>
              <a:t>double c = b;    </a:t>
            </a:r>
            <a:r>
              <a:rPr lang="en-US" sz="2400" dirty="0" err="1">
                <a:latin typeface="Courier"/>
                <a:cs typeface="Courier"/>
              </a:rPr>
              <a:t>System.out.println</a:t>
            </a:r>
            <a:r>
              <a:rPr lang="en-US" sz="2400" dirty="0">
                <a:latin typeface="Courier"/>
                <a:cs typeface="Courier"/>
              </a:rPr>
              <a:t>(c);</a:t>
            </a:r>
          </a:p>
          <a:p>
            <a:pPr marL="514100" indent="-514100">
              <a:buFont typeface="+mj-lt"/>
              <a:buAutoNum type="alphaUcPeriod"/>
            </a:pPr>
            <a:endParaRPr lang="en-US" sz="1200" dirty="0"/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a does not compile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b does not compile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c does not compile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53</a:t>
            </a:fld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4724405" y="2952751"/>
            <a:ext cx="3276599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22729" rIns="0" bIns="0" numCol="1" anchor="t" anchorCtr="0" compatLnSpc="1">
            <a:prstTxWarp prst="textNoShape">
              <a:avLst/>
            </a:prstTxWarp>
          </a:bodyPr>
          <a:lstStyle>
            <a:lvl1pPr marL="274638" indent="-274638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150"/>
              </a:spcAft>
              <a:buClr>
                <a:srgbClr val="000000"/>
              </a:buClr>
              <a:buSzPct val="100000"/>
              <a:buFont typeface="Times New Roman" charset="0"/>
              <a:defRPr sz="2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00075" indent="-228600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925"/>
              </a:spcAft>
              <a:buClr>
                <a:srgbClr val="000000"/>
              </a:buClr>
              <a:buSzPct val="100000"/>
              <a:buFont typeface="Times New Roman" charset="0"/>
              <a:defRPr sz="23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923925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688"/>
              </a:spcAft>
              <a:buClr>
                <a:srgbClr val="000000"/>
              </a:buClr>
              <a:buSzPct val="100000"/>
              <a:buFont typeface="Times New Roman" charset="0"/>
              <a:defRPr sz="19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293813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46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663700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8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036376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2406627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2776877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147126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100" indent="-514100">
              <a:buFont typeface="+mj-lt"/>
              <a:buAutoNum type="alphaUcPeriod" startAt="4"/>
            </a:pPr>
            <a:r>
              <a:rPr lang="en-US" dirty="0" smtClean="0"/>
              <a:t>1.0</a:t>
            </a:r>
            <a:endParaRPr lang="en-US" dirty="0" smtClean="0"/>
          </a:p>
          <a:p>
            <a:pPr marL="514100" indent="-514100">
              <a:buFont typeface="+mj-lt"/>
              <a:buAutoNum type="alphaUcPeriod" startAt="4"/>
            </a:pPr>
            <a:r>
              <a:rPr lang="en-US" dirty="0" smtClean="0"/>
              <a:t>None of the above</a:t>
            </a:r>
          </a:p>
          <a:p>
            <a:pPr marL="0" indent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49010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85750"/>
            <a:ext cx="7569200" cy="852488"/>
          </a:xfrm>
        </p:spPr>
        <p:txBody>
          <a:bodyPr/>
          <a:lstStyle/>
          <a:p>
            <a:r>
              <a:rPr lang="en-US" dirty="0"/>
              <a:t>Module 2 </a:t>
            </a:r>
            <a:r>
              <a:rPr lang="mr-IN" dirty="0"/>
              <a:t>–</a:t>
            </a:r>
            <a:r>
              <a:rPr lang="en-US" dirty="0"/>
              <a:t> Question </a:t>
            </a:r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5" y="1123950"/>
            <a:ext cx="7504113" cy="2933700"/>
          </a:xfrm>
        </p:spPr>
        <p:txBody>
          <a:bodyPr/>
          <a:lstStyle/>
          <a:p>
            <a:r>
              <a:rPr lang="en-US" dirty="0" smtClean="0"/>
              <a:t>Which is true at the end of the code block?</a:t>
            </a:r>
          </a:p>
          <a:p>
            <a:endParaRPr lang="en-US" sz="2400" dirty="0">
              <a:latin typeface="Courier"/>
              <a:cs typeface="Courier"/>
            </a:endParaRPr>
          </a:p>
          <a:p>
            <a:pPr marL="514100" indent="-514100">
              <a:buFont typeface="+mj-lt"/>
              <a:buAutoNum type="alphaUcPeriod"/>
            </a:pPr>
            <a:endParaRPr lang="en-US" sz="1200" dirty="0"/>
          </a:p>
          <a:p>
            <a:pPr marL="514100" indent="-514100">
              <a:buFont typeface="+mj-lt"/>
              <a:buAutoNum type="alphaUcPeriod"/>
            </a:pPr>
            <a:endParaRPr lang="en-US" dirty="0" smtClean="0"/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Reader is closed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Reader remains open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None; the code does not compile</a:t>
            </a:r>
            <a:endParaRPr lang="en-US" dirty="0"/>
          </a:p>
          <a:p>
            <a:pPr marL="0" indent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54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2604" y="1504950"/>
            <a:ext cx="5715000" cy="149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8270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85750"/>
            <a:ext cx="7569200" cy="852488"/>
          </a:xfrm>
        </p:spPr>
        <p:txBody>
          <a:bodyPr/>
          <a:lstStyle/>
          <a:p>
            <a:r>
              <a:rPr lang="en-US" dirty="0"/>
              <a:t>Module </a:t>
            </a:r>
            <a:r>
              <a:rPr lang="en-US" dirty="0" smtClean="0"/>
              <a:t>2 </a:t>
            </a:r>
            <a:r>
              <a:rPr lang="mr-IN" dirty="0"/>
              <a:t>–</a:t>
            </a:r>
            <a:r>
              <a:rPr lang="en-US" dirty="0"/>
              <a:t> Question 6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5" y="1123950"/>
            <a:ext cx="7504113" cy="2933700"/>
          </a:xfrm>
        </p:spPr>
        <p:txBody>
          <a:bodyPr/>
          <a:lstStyle/>
          <a:p>
            <a:r>
              <a:rPr lang="en-US" dirty="0" smtClean="0"/>
              <a:t>What is the output?</a:t>
            </a:r>
          </a:p>
          <a:p>
            <a:r>
              <a:rPr lang="en-US" sz="2400" dirty="0" err="1">
                <a:latin typeface="Courier"/>
                <a:cs typeface="Courier"/>
              </a:rPr>
              <a:t>var</a:t>
            </a:r>
            <a:r>
              <a:rPr lang="en-US" sz="2400" dirty="0">
                <a:latin typeface="Courier"/>
                <a:cs typeface="Courier"/>
              </a:rPr>
              <a:t> a = 1;    </a:t>
            </a:r>
            <a:r>
              <a:rPr lang="en-US" sz="2400" dirty="0" smtClean="0">
                <a:latin typeface="Courier"/>
                <a:cs typeface="Courier"/>
              </a:rPr>
              <a:t>   </a:t>
            </a:r>
            <a:r>
              <a:rPr lang="en-US" sz="2400" dirty="0" err="1" smtClean="0">
                <a:latin typeface="Courier"/>
                <a:cs typeface="Courier"/>
              </a:rPr>
              <a:t>var</a:t>
            </a:r>
            <a:r>
              <a:rPr lang="en-US" sz="2400" dirty="0" smtClean="0">
                <a:latin typeface="Courier"/>
                <a:cs typeface="Courier"/>
              </a:rPr>
              <a:t> </a:t>
            </a:r>
            <a:r>
              <a:rPr lang="en-US" sz="2400" dirty="0">
                <a:latin typeface="Courier"/>
                <a:cs typeface="Courier"/>
              </a:rPr>
              <a:t>b = a;</a:t>
            </a:r>
          </a:p>
          <a:p>
            <a:r>
              <a:rPr lang="en-US" sz="2400" dirty="0">
                <a:latin typeface="Courier"/>
                <a:cs typeface="Courier"/>
              </a:rPr>
              <a:t>String c = b;    </a:t>
            </a:r>
            <a:r>
              <a:rPr lang="en-US" sz="2400" dirty="0" err="1">
                <a:latin typeface="Courier"/>
                <a:cs typeface="Courier"/>
              </a:rPr>
              <a:t>System.out.println</a:t>
            </a:r>
            <a:r>
              <a:rPr lang="en-US" sz="2400" dirty="0">
                <a:latin typeface="Courier"/>
                <a:cs typeface="Courier"/>
              </a:rPr>
              <a:t>(c);</a:t>
            </a:r>
          </a:p>
          <a:p>
            <a:pPr marL="514100" indent="-514100">
              <a:buFont typeface="+mj-lt"/>
              <a:buAutoNum type="alphaUcPeriod"/>
            </a:pPr>
            <a:endParaRPr lang="en-US" sz="1200" dirty="0"/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a does not compile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b does not compile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c does not compile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55</a:t>
            </a:fld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4724405" y="2952751"/>
            <a:ext cx="3276599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22729" rIns="0" bIns="0" numCol="1" anchor="t" anchorCtr="0" compatLnSpc="1">
            <a:prstTxWarp prst="textNoShape">
              <a:avLst/>
            </a:prstTxWarp>
          </a:bodyPr>
          <a:lstStyle>
            <a:lvl1pPr marL="274638" indent="-274638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150"/>
              </a:spcAft>
              <a:buClr>
                <a:srgbClr val="000000"/>
              </a:buClr>
              <a:buSzPct val="100000"/>
              <a:buFont typeface="Times New Roman" charset="0"/>
              <a:defRPr sz="2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00075" indent="-228600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925"/>
              </a:spcAft>
              <a:buClr>
                <a:srgbClr val="000000"/>
              </a:buClr>
              <a:buSzPct val="100000"/>
              <a:buFont typeface="Times New Roman" charset="0"/>
              <a:defRPr sz="23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923925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688"/>
              </a:spcAft>
              <a:buClr>
                <a:srgbClr val="000000"/>
              </a:buClr>
              <a:buSzPct val="100000"/>
              <a:buFont typeface="Times New Roman" charset="0"/>
              <a:defRPr sz="19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293813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46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663700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8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036376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2406627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2776877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147126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100" indent="-514100">
              <a:buFont typeface="+mj-lt"/>
              <a:buAutoNum type="alphaUcPeriod" startAt="4"/>
            </a:pPr>
            <a:r>
              <a:rPr lang="en-US" dirty="0" smtClean="0"/>
              <a:t>1</a:t>
            </a:r>
          </a:p>
          <a:p>
            <a:pPr marL="514100" indent="-514100">
              <a:buFont typeface="+mj-lt"/>
              <a:buAutoNum type="alphaUcPeriod" startAt="4"/>
            </a:pPr>
            <a:r>
              <a:rPr lang="en-US" dirty="0" smtClean="0"/>
              <a:t>None of the above</a:t>
            </a:r>
          </a:p>
          <a:p>
            <a:pPr marL="0" indent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90614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85750"/>
            <a:ext cx="7569200" cy="852488"/>
          </a:xfrm>
        </p:spPr>
        <p:txBody>
          <a:bodyPr/>
          <a:lstStyle/>
          <a:p>
            <a:r>
              <a:rPr lang="en-US" dirty="0"/>
              <a:t>Module </a:t>
            </a:r>
            <a:r>
              <a:rPr lang="en-US" dirty="0" smtClean="0"/>
              <a:t>2 </a:t>
            </a:r>
            <a:r>
              <a:rPr lang="mr-IN" dirty="0"/>
              <a:t>–</a:t>
            </a:r>
            <a:r>
              <a:rPr lang="en-US" dirty="0"/>
              <a:t> Question </a:t>
            </a:r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5" y="1123950"/>
            <a:ext cx="7504113" cy="2933700"/>
          </a:xfrm>
        </p:spPr>
        <p:txBody>
          <a:bodyPr/>
          <a:lstStyle/>
          <a:p>
            <a:r>
              <a:rPr lang="en-US" dirty="0" smtClean="0"/>
              <a:t>Which variable declarations compile?</a:t>
            </a:r>
          </a:p>
          <a:p>
            <a:r>
              <a:rPr lang="en-US" sz="2400" dirty="0" err="1">
                <a:latin typeface="Courier"/>
                <a:cs typeface="Courier"/>
              </a:rPr>
              <a:t>var</a:t>
            </a:r>
            <a:r>
              <a:rPr lang="en-US" sz="2400" dirty="0">
                <a:latin typeface="Courier"/>
                <a:cs typeface="Courier"/>
              </a:rPr>
              <a:t> a = null;  	</a:t>
            </a:r>
            <a:r>
              <a:rPr lang="en-US" sz="2400" dirty="0" err="1">
                <a:latin typeface="Courier"/>
                <a:cs typeface="Courier"/>
              </a:rPr>
              <a:t>var</a:t>
            </a:r>
            <a:r>
              <a:rPr lang="en-US" sz="2400" dirty="0">
                <a:latin typeface="Courier"/>
                <a:cs typeface="Courier"/>
              </a:rPr>
              <a:t> b = 1;</a:t>
            </a:r>
          </a:p>
          <a:p>
            <a:r>
              <a:rPr lang="en-US" sz="2400" dirty="0" err="1">
                <a:latin typeface="Courier"/>
                <a:cs typeface="Courier"/>
              </a:rPr>
              <a:t>var</a:t>
            </a:r>
            <a:r>
              <a:rPr lang="en-US" sz="2400" dirty="0">
                <a:latin typeface="Courier"/>
                <a:cs typeface="Courier"/>
              </a:rPr>
              <a:t> c;						</a:t>
            </a:r>
            <a:r>
              <a:rPr lang="en-US" sz="2400" dirty="0" err="1">
                <a:latin typeface="Courier"/>
                <a:cs typeface="Courier"/>
              </a:rPr>
              <a:t>var</a:t>
            </a:r>
            <a:r>
              <a:rPr lang="en-US" sz="2400" dirty="0">
                <a:latin typeface="Courier"/>
                <a:cs typeface="Courier"/>
              </a:rPr>
              <a:t> </a:t>
            </a:r>
            <a:r>
              <a:rPr lang="en-US" sz="2400" dirty="0" err="1">
                <a:latin typeface="Courier"/>
                <a:cs typeface="Courier"/>
              </a:rPr>
              <a:t>var</a:t>
            </a:r>
            <a:r>
              <a:rPr lang="en-US" sz="2400" dirty="0">
                <a:latin typeface="Courier"/>
                <a:cs typeface="Courier"/>
              </a:rPr>
              <a:t> = 3;</a:t>
            </a:r>
          </a:p>
          <a:p>
            <a:pPr marL="514100" indent="-514100">
              <a:buFont typeface="+mj-lt"/>
              <a:buAutoNum type="alphaUcPeriod"/>
            </a:pPr>
            <a:endParaRPr lang="en-US" dirty="0" smtClean="0"/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a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56</a:t>
            </a:fld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4724405" y="3028950"/>
            <a:ext cx="3276599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22729" rIns="0" bIns="0" numCol="1" anchor="t" anchorCtr="0" compatLnSpc="1">
            <a:prstTxWarp prst="textNoShape">
              <a:avLst/>
            </a:prstTxWarp>
          </a:bodyPr>
          <a:lstStyle>
            <a:lvl1pPr marL="274638" indent="-274638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150"/>
              </a:spcAft>
              <a:buClr>
                <a:srgbClr val="000000"/>
              </a:buClr>
              <a:buSzPct val="100000"/>
              <a:buFont typeface="Times New Roman" charset="0"/>
              <a:defRPr sz="2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00075" indent="-228600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925"/>
              </a:spcAft>
              <a:buClr>
                <a:srgbClr val="000000"/>
              </a:buClr>
              <a:buSzPct val="100000"/>
              <a:buFont typeface="Times New Roman" charset="0"/>
              <a:defRPr sz="23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923925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688"/>
              </a:spcAft>
              <a:buClr>
                <a:srgbClr val="000000"/>
              </a:buClr>
              <a:buSzPct val="100000"/>
              <a:buFont typeface="Times New Roman" charset="0"/>
              <a:defRPr sz="19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293813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46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663700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8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036376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2406627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2776877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147126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100" indent="-514100">
              <a:buFont typeface="+mj-lt"/>
              <a:buAutoNum type="alphaUcPeriod" startAt="3"/>
            </a:pPr>
            <a:r>
              <a:rPr lang="en-US" dirty="0"/>
              <a:t>c</a:t>
            </a:r>
            <a:endParaRPr lang="en-US" dirty="0" smtClean="0"/>
          </a:p>
          <a:p>
            <a:pPr marL="514100" indent="-514100">
              <a:buFont typeface="+mj-lt"/>
              <a:buAutoNum type="alphaUcPeriod" startAt="3"/>
            </a:pPr>
            <a:r>
              <a:rPr lang="en-US" dirty="0" err="1"/>
              <a:t>v</a:t>
            </a:r>
            <a:r>
              <a:rPr lang="en-US" dirty="0" err="1" smtClean="0"/>
              <a:t>ar</a:t>
            </a:r>
            <a:endParaRPr lang="en-US" dirty="0" smtClean="0"/>
          </a:p>
          <a:p>
            <a:pPr marL="514100" indent="-514100">
              <a:buFont typeface="+mj-lt"/>
              <a:buAutoNum type="alphaUcPeriod" startAt="3"/>
            </a:pPr>
            <a:endParaRPr lang="en-US" dirty="0" smtClean="0"/>
          </a:p>
          <a:p>
            <a:pPr marL="0" indent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2820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85750"/>
            <a:ext cx="7569200" cy="852488"/>
          </a:xfrm>
        </p:spPr>
        <p:txBody>
          <a:bodyPr/>
          <a:lstStyle/>
          <a:p>
            <a:r>
              <a:rPr lang="en-US" dirty="0"/>
              <a:t>Module </a:t>
            </a:r>
            <a:r>
              <a:rPr lang="en-US" dirty="0" smtClean="0"/>
              <a:t>2 </a:t>
            </a:r>
            <a:r>
              <a:rPr lang="mr-IN" dirty="0"/>
              <a:t>–</a:t>
            </a:r>
            <a:r>
              <a:rPr lang="en-US" dirty="0"/>
              <a:t> Question 8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5" y="1123950"/>
            <a:ext cx="7504113" cy="2933700"/>
          </a:xfrm>
        </p:spPr>
        <p:txBody>
          <a:bodyPr/>
          <a:lstStyle/>
          <a:p>
            <a:r>
              <a:rPr lang="en-US" dirty="0" smtClean="0"/>
              <a:t>Which variable declarations compile?</a:t>
            </a:r>
          </a:p>
          <a:p>
            <a:r>
              <a:rPr lang="en-US" sz="2400" dirty="0" err="1">
                <a:latin typeface="Courier"/>
                <a:cs typeface="Courier"/>
              </a:rPr>
              <a:t>var</a:t>
            </a:r>
            <a:r>
              <a:rPr lang="en-US" sz="2400" dirty="0">
                <a:latin typeface="Courier"/>
                <a:cs typeface="Courier"/>
              </a:rPr>
              <a:t> a; a = 1;       static </a:t>
            </a:r>
            <a:r>
              <a:rPr lang="en-US" sz="2400" dirty="0" err="1">
                <a:latin typeface="Courier"/>
                <a:cs typeface="Courier"/>
              </a:rPr>
              <a:t>var</a:t>
            </a:r>
            <a:r>
              <a:rPr lang="en-US" sz="2400" dirty="0">
                <a:latin typeface="Courier"/>
                <a:cs typeface="Courier"/>
              </a:rPr>
              <a:t> b = 1;</a:t>
            </a:r>
          </a:p>
          <a:p>
            <a:pPr marL="0" indent="0"/>
            <a:r>
              <a:rPr lang="en-US" sz="2800" dirty="0" err="1">
                <a:latin typeface="Courier"/>
                <a:cs typeface="Courier"/>
              </a:rPr>
              <a:t>int</a:t>
            </a:r>
            <a:r>
              <a:rPr lang="en-US" sz="2800" dirty="0">
                <a:latin typeface="Courier"/>
                <a:cs typeface="Courier"/>
              </a:rPr>
              <a:t> x=1, </a:t>
            </a:r>
            <a:r>
              <a:rPr lang="en-US" sz="2800" dirty="0" err="1">
                <a:latin typeface="Courier"/>
                <a:cs typeface="Courier"/>
              </a:rPr>
              <a:t>var</a:t>
            </a:r>
            <a:r>
              <a:rPr lang="en-US" sz="2800" dirty="0">
                <a:latin typeface="Courier"/>
                <a:cs typeface="Courier"/>
              </a:rPr>
              <a:t> y=1;  </a:t>
            </a:r>
            <a:r>
              <a:rPr lang="en-US" sz="2800" dirty="0" err="1">
                <a:latin typeface="Courier"/>
                <a:cs typeface="Courier"/>
              </a:rPr>
              <a:t>var</a:t>
            </a:r>
            <a:r>
              <a:rPr lang="en-US" sz="2800" dirty="0">
                <a:latin typeface="Courier"/>
                <a:cs typeface="Courier"/>
              </a:rPr>
              <a:t> VAR = 1;</a:t>
            </a:r>
          </a:p>
          <a:p>
            <a:pPr marL="514100" indent="-514100">
              <a:buFont typeface="+mj-lt"/>
              <a:buAutoNum type="alphaUcPeriod"/>
            </a:pPr>
            <a:endParaRPr lang="en-US" dirty="0" smtClean="0"/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a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57</a:t>
            </a:fld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4724405" y="3181350"/>
            <a:ext cx="3276599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22729" rIns="0" bIns="0" numCol="1" anchor="t" anchorCtr="0" compatLnSpc="1">
            <a:prstTxWarp prst="textNoShape">
              <a:avLst/>
            </a:prstTxWarp>
          </a:bodyPr>
          <a:lstStyle>
            <a:lvl1pPr marL="274638" indent="-274638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150"/>
              </a:spcAft>
              <a:buClr>
                <a:srgbClr val="000000"/>
              </a:buClr>
              <a:buSzPct val="100000"/>
              <a:buFont typeface="Times New Roman" charset="0"/>
              <a:defRPr sz="2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00075" indent="-228600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925"/>
              </a:spcAft>
              <a:buClr>
                <a:srgbClr val="000000"/>
              </a:buClr>
              <a:buSzPct val="100000"/>
              <a:buFont typeface="Times New Roman" charset="0"/>
              <a:defRPr sz="23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923925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688"/>
              </a:spcAft>
              <a:buClr>
                <a:srgbClr val="000000"/>
              </a:buClr>
              <a:buSzPct val="100000"/>
              <a:buFont typeface="Times New Roman" charset="0"/>
              <a:defRPr sz="19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293813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46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663700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8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036376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2406627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2776877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147126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100" indent="-514100">
              <a:buFont typeface="+mj-lt"/>
              <a:buAutoNum type="alphaUcPeriod" startAt="3"/>
            </a:pPr>
            <a:r>
              <a:rPr lang="en-US" dirty="0" smtClean="0"/>
              <a:t>y</a:t>
            </a:r>
          </a:p>
          <a:p>
            <a:pPr marL="514100" indent="-514100">
              <a:buFont typeface="+mj-lt"/>
              <a:buAutoNum type="alphaUcPeriod" startAt="3"/>
            </a:pPr>
            <a:r>
              <a:rPr lang="en-US" dirty="0" smtClean="0"/>
              <a:t>VAR</a:t>
            </a:r>
          </a:p>
          <a:p>
            <a:pPr marL="514100" indent="-514100">
              <a:buFont typeface="+mj-lt"/>
              <a:buAutoNum type="alphaUcPeriod" startAt="3"/>
            </a:pPr>
            <a:endParaRPr lang="en-US" dirty="0" smtClean="0"/>
          </a:p>
          <a:p>
            <a:pPr marL="0" indent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37043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85750"/>
            <a:ext cx="7569200" cy="852488"/>
          </a:xfrm>
        </p:spPr>
        <p:txBody>
          <a:bodyPr/>
          <a:lstStyle/>
          <a:p>
            <a:r>
              <a:rPr lang="en-US" dirty="0"/>
              <a:t>Module </a:t>
            </a:r>
            <a:r>
              <a:rPr lang="en-US" dirty="0" smtClean="0"/>
              <a:t>2 </a:t>
            </a:r>
            <a:r>
              <a:rPr lang="mr-IN" dirty="0"/>
              <a:t>–</a:t>
            </a:r>
            <a:r>
              <a:rPr lang="en-US" dirty="0"/>
              <a:t> Question </a:t>
            </a:r>
            <a:r>
              <a:rPr lang="en-US" dirty="0" smtClean="0"/>
              <a:t>9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5" y="1123950"/>
            <a:ext cx="7504113" cy="2933700"/>
          </a:xfrm>
        </p:spPr>
        <p:txBody>
          <a:bodyPr/>
          <a:lstStyle/>
          <a:p>
            <a:r>
              <a:rPr lang="en-US" dirty="0" smtClean="0"/>
              <a:t>Which allow using </a:t>
            </a:r>
            <a:r>
              <a:rPr lang="en-US" dirty="0" err="1" smtClean="0"/>
              <a:t>var</a:t>
            </a:r>
            <a:r>
              <a:rPr lang="en-US" dirty="0" smtClean="0"/>
              <a:t>?</a:t>
            </a:r>
          </a:p>
          <a:p>
            <a:pPr marL="514100" indent="-514100">
              <a:buFont typeface="+mj-lt"/>
              <a:buAutoNum type="alphaUcPeriod"/>
            </a:pPr>
            <a:endParaRPr lang="en-US" dirty="0" smtClean="0"/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Inner class instance variables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Lambda variables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Static variables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Try with resources</a:t>
            </a:r>
          </a:p>
          <a:p>
            <a:pPr marL="514100" indent="-514100">
              <a:buFont typeface="+mj-lt"/>
              <a:buAutoNum type="alphaUcPeriod"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04208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85750"/>
            <a:ext cx="7569200" cy="852488"/>
          </a:xfrm>
        </p:spPr>
        <p:txBody>
          <a:bodyPr/>
          <a:lstStyle/>
          <a:p>
            <a:r>
              <a:rPr lang="en-US" dirty="0" smtClean="0"/>
              <a:t>Lab &amp; Break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59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5" y="1047750"/>
            <a:ext cx="7504113" cy="3200400"/>
          </a:xfrm>
        </p:spPr>
        <p:txBody>
          <a:bodyPr/>
          <a:lstStyle/>
          <a:p>
            <a:pPr marL="0" indent="0" algn="ctr"/>
            <a:r>
              <a:rPr lang="en-US" dirty="0" smtClean="0"/>
              <a:t>See handout</a:t>
            </a:r>
          </a:p>
          <a:p>
            <a:pPr marL="514100" indent="-514100" algn="ctr">
              <a:buFont typeface="+mj-lt"/>
              <a:buAutoNum type="arabicPeriod"/>
            </a:pP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1581150"/>
            <a:ext cx="2647950" cy="26479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7800" y="1657350"/>
            <a:ext cx="2495550" cy="249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0544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95639776"/>
              </p:ext>
            </p:extLst>
          </p:nvPr>
        </p:nvGraphicFramePr>
        <p:xfrm>
          <a:off x="990604" y="1276350"/>
          <a:ext cx="7239000" cy="296672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1066800"/>
                <a:gridCol w="6172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Module</a:t>
                      </a:r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Topics</a:t>
                      </a:r>
                      <a:endParaRPr lang="en-US" sz="15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1</a:t>
                      </a:r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Intro, _, private methods in interfaces</a:t>
                      </a:r>
                      <a:endParaRPr lang="en-US" sz="15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2</a:t>
                      </a:r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effectively final try with resources, </a:t>
                      </a:r>
                      <a:r>
                        <a:rPr lang="en-US" sz="1500" dirty="0" err="1" smtClean="0"/>
                        <a:t>var</a:t>
                      </a:r>
                      <a:endParaRPr lang="en-US" sz="15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3</a:t>
                      </a:r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37025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/>
                        <a:t>Collections and Strings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4</a:t>
                      </a:r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Single file execution,</a:t>
                      </a:r>
                      <a:r>
                        <a:rPr lang="en-US" sz="1500" baseline="0" dirty="0" smtClean="0"/>
                        <a:t> deprecation and </a:t>
                      </a:r>
                      <a:r>
                        <a:rPr lang="en-US" sz="1500" baseline="0" dirty="0" err="1" smtClean="0"/>
                        <a:t>JShell</a:t>
                      </a:r>
                      <a:endParaRPr lang="en-US" sz="15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5</a:t>
                      </a:r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Streams</a:t>
                      </a:r>
                      <a:endParaRPr lang="en-US" sz="15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6</a:t>
                      </a:r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Jigsaw,</a:t>
                      </a:r>
                      <a:r>
                        <a:rPr lang="en-US" sz="1500" baseline="0" dirty="0" smtClean="0"/>
                        <a:t> </a:t>
                      </a:r>
                      <a:r>
                        <a:rPr lang="en-US" sz="1500" dirty="0" smtClean="0"/>
                        <a:t>Multi release jar files</a:t>
                      </a:r>
                      <a:endParaRPr lang="en-US" sz="15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7</a:t>
                      </a:r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Study tips, harder</a:t>
                      </a:r>
                      <a:r>
                        <a:rPr lang="en-US" sz="1500" baseline="0" dirty="0" smtClean="0"/>
                        <a:t> questions/review</a:t>
                      </a:r>
                      <a:endParaRPr lang="en-US" sz="15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168872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Module 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6977" indent="-456977">
              <a:buFont typeface="Arial"/>
              <a:buChar char="•"/>
            </a:pPr>
            <a:r>
              <a:rPr lang="en-US" dirty="0" smtClean="0"/>
              <a:t>Review lab</a:t>
            </a:r>
          </a:p>
          <a:p>
            <a:pPr marL="456977" indent="-456977">
              <a:buFont typeface="Arial"/>
              <a:buChar char="•"/>
            </a:pPr>
            <a:r>
              <a:rPr lang="en-US" dirty="0" smtClean="0"/>
              <a:t>Collections</a:t>
            </a:r>
          </a:p>
          <a:p>
            <a:pPr marL="456977" indent="-456977">
              <a:buFont typeface="Arial"/>
              <a:buChar char="•"/>
            </a:pPr>
            <a:r>
              <a:rPr lang="en-US" dirty="0" smtClean="0"/>
              <a:t>Strings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00311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 lab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100" indent="-514100">
              <a:buFont typeface="+mj-lt"/>
              <a:buAutoNum type="arabicPeriod"/>
            </a:pPr>
            <a:r>
              <a:rPr lang="en-US" dirty="0" smtClean="0"/>
              <a:t>How did it go?</a:t>
            </a:r>
          </a:p>
          <a:p>
            <a:pPr marL="514100" indent="-514100">
              <a:buFont typeface="+mj-lt"/>
              <a:buAutoNum type="arabicPeriod"/>
            </a:pPr>
            <a:r>
              <a:rPr lang="en-US" dirty="0" smtClean="0"/>
              <a:t>Anyone want to share their solutions?</a:t>
            </a:r>
          </a:p>
          <a:p>
            <a:pPr marL="514100" indent="-514100">
              <a:buFont typeface="+mj-lt"/>
              <a:buAutoNum type="arabicPeriod"/>
            </a:pPr>
            <a:r>
              <a:rPr lang="en-US" dirty="0" smtClean="0"/>
              <a:t>What did you think of the local variable type inference paper?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44146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</a:t>
            </a:r>
            <a:r>
              <a:rPr lang="en-US" dirty="0" smtClean="0"/>
              <a:t>reating a non-empty Set</a:t>
            </a:r>
            <a:endParaRPr lang="en-US" dirty="0"/>
          </a:p>
        </p:txBody>
      </p:sp>
      <p:sp>
        <p:nvSpPr>
          <p:cNvPr id="37890" name="Rectangle 4"/>
          <p:cNvSpPr>
            <a:spLocks noChangeArrowheads="1"/>
          </p:cNvSpPr>
          <p:nvPr/>
        </p:nvSpPr>
        <p:spPr bwMode="auto">
          <a:xfrm>
            <a:off x="839520" y="1379308"/>
            <a:ext cx="7464960" cy="76603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74043" tIns="37021" rIns="74043" bIns="37021">
            <a:spAutoFit/>
          </a:bodyPr>
          <a:lstStyle/>
          <a:p>
            <a:r>
              <a:rPr lang="en-US" sz="2400">
                <a:solidFill>
                  <a:schemeClr val="tx1"/>
                </a:solidFill>
              </a:rPr>
              <a:t>Set&lt;String&gt; set = new HashSet&lt;&gt;(</a:t>
            </a:r>
          </a:p>
          <a:p>
            <a:r>
              <a:rPr lang="en-US" sz="2400">
                <a:solidFill>
                  <a:schemeClr val="tx1"/>
                </a:solidFill>
              </a:rPr>
              <a:t>  Arrays.</a:t>
            </a:r>
            <a:r>
              <a:rPr lang="en-US" sz="2400" i="1">
                <a:solidFill>
                  <a:schemeClr val="tx1"/>
                </a:solidFill>
              </a:rPr>
              <a:t>asList("1","2", "3"));</a:t>
            </a:r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37891" name="Rectangle 5"/>
          <p:cNvSpPr>
            <a:spLocks noChangeArrowheads="1"/>
          </p:cNvSpPr>
          <p:nvPr/>
        </p:nvSpPr>
        <p:spPr bwMode="auto">
          <a:xfrm>
            <a:off x="839520" y="2053297"/>
            <a:ext cx="7464960" cy="76603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74043" tIns="37021" rIns="74043" bIns="37021">
            <a:spAutoFit/>
          </a:bodyPr>
          <a:lstStyle/>
          <a:p>
            <a:r>
              <a:rPr lang="en-US" sz="2400">
                <a:solidFill>
                  <a:srgbClr val="000000"/>
                </a:solidFill>
              </a:rPr>
              <a:t>Set&lt;String&gt; set = Stream.</a:t>
            </a:r>
            <a:r>
              <a:rPr lang="en-US" sz="2400" i="1">
                <a:solidFill>
                  <a:srgbClr val="000000"/>
                </a:solidFill>
              </a:rPr>
              <a:t>of("1", "2”, "3")</a:t>
            </a:r>
          </a:p>
          <a:p>
            <a:r>
              <a:rPr lang="en-US" sz="2400" i="1">
                <a:solidFill>
                  <a:srgbClr val="000000"/>
                </a:solidFill>
              </a:rPr>
              <a:t>  .collect(Collectors.toSet());</a:t>
            </a: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7" name="Down Arrow 6"/>
          <p:cNvSpPr/>
          <p:nvPr/>
        </p:nvSpPr>
        <p:spPr bwMode="auto">
          <a:xfrm>
            <a:off x="3466080" y="2727287"/>
            <a:ext cx="1175040" cy="673991"/>
          </a:xfrm>
          <a:prstGeom prst="downArrow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74043" tIns="37021" rIns="74043" bIns="37021"/>
          <a:lstStyle/>
          <a:p>
            <a:pPr>
              <a:defRPr/>
            </a:pPr>
            <a:endParaRPr 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392480" y="3608660"/>
            <a:ext cx="6082560" cy="42255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74043" tIns="37021" rIns="74043" bIns="37021">
            <a:spAutoFit/>
          </a:bodyPr>
          <a:lstStyle/>
          <a:p>
            <a:r>
              <a:rPr lang="en-US" sz="2400">
                <a:solidFill>
                  <a:srgbClr val="000000"/>
                </a:solidFill>
              </a:rPr>
              <a:t>Set&lt;String&gt; set = Set.</a:t>
            </a:r>
            <a:r>
              <a:rPr lang="en-US" sz="2400" i="1">
                <a:solidFill>
                  <a:srgbClr val="000000"/>
                </a:solidFill>
              </a:rPr>
              <a:t>of("1", "2", "3");</a:t>
            </a:r>
            <a:endParaRPr lang="en-US" sz="2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07829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For consistency</a:t>
            </a:r>
            <a:endParaRPr lang="en-US" dirty="0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323360" y="2826659"/>
            <a:ext cx="6842880" cy="42255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74043" tIns="37021" rIns="74043" bIns="37021">
            <a:spAutoFit/>
          </a:bodyPr>
          <a:lstStyle/>
          <a:p>
            <a:r>
              <a:rPr lang="en-US" sz="2400">
                <a:solidFill>
                  <a:srgbClr val="000000"/>
                </a:solidFill>
              </a:rPr>
              <a:t>Map&lt;String, String&gt; map = Map.</a:t>
            </a:r>
            <a:r>
              <a:rPr lang="en-US" sz="2400" i="1">
                <a:solidFill>
                  <a:srgbClr val="000000"/>
                </a:solidFill>
              </a:rPr>
              <a:t>of("k", "v");</a:t>
            </a: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839520" y="2152668"/>
            <a:ext cx="6082560" cy="42255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lIns="74043" tIns="37021" rIns="74043" bIns="37021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rgbClr val="000000"/>
                </a:solidFill>
              </a:rPr>
              <a:t>Up to 10 </a:t>
            </a:r>
            <a:r>
              <a:rPr lang="en-US" sz="2400" dirty="0" err="1">
                <a:solidFill>
                  <a:srgbClr val="000000"/>
                </a:solidFill>
              </a:rPr>
              <a:t>params</a:t>
            </a:r>
            <a:r>
              <a:rPr lang="en-US" sz="2400" dirty="0">
                <a:solidFill>
                  <a:srgbClr val="000000"/>
                </a:solidFill>
              </a:rPr>
              <a:t>, then </a:t>
            </a:r>
            <a:r>
              <a:rPr lang="en-US" sz="2400" dirty="0" err="1">
                <a:solidFill>
                  <a:srgbClr val="000000"/>
                </a:solidFill>
              </a:rPr>
              <a:t>varargs</a:t>
            </a:r>
            <a:endParaRPr lang="en-US" sz="2400" dirty="0">
              <a:solidFill>
                <a:srgbClr val="000000"/>
              </a:solidFill>
            </a:endParaRPr>
          </a:p>
        </p:txBody>
      </p:sp>
      <p:sp>
        <p:nvSpPr>
          <p:cNvPr id="39940" name="Rectangle 10"/>
          <p:cNvSpPr>
            <a:spLocks noChangeArrowheads="1"/>
          </p:cNvSpPr>
          <p:nvPr/>
        </p:nvSpPr>
        <p:spPr bwMode="auto">
          <a:xfrm>
            <a:off x="1323360" y="1586689"/>
            <a:ext cx="6082560" cy="42255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74043" tIns="37021" rIns="74043" bIns="37021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</a:rPr>
              <a:t>List&lt;String&gt; list = </a:t>
            </a:r>
            <a:r>
              <a:rPr lang="en-US" sz="2400" dirty="0" err="1">
                <a:solidFill>
                  <a:srgbClr val="000000"/>
                </a:solidFill>
              </a:rPr>
              <a:t>List.</a:t>
            </a:r>
            <a:r>
              <a:rPr lang="en-US" sz="2400" i="1" dirty="0" err="1">
                <a:solidFill>
                  <a:srgbClr val="000000"/>
                </a:solidFill>
              </a:rPr>
              <a:t>of</a:t>
            </a:r>
            <a:r>
              <a:rPr lang="en-US" sz="2400" i="1" dirty="0">
                <a:solidFill>
                  <a:srgbClr val="000000"/>
                </a:solidFill>
              </a:rPr>
              <a:t>("1", "2", "3");</a:t>
            </a:r>
            <a:endParaRPr lang="en-US" sz="2400" dirty="0">
              <a:solidFill>
                <a:srgbClr val="00000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839520" y="3405600"/>
            <a:ext cx="6082560" cy="42255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lIns="74043" tIns="37021" rIns="74043" bIns="37021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rgbClr val="000000"/>
                </a:solidFill>
              </a:rPr>
              <a:t>Up to 20 </a:t>
            </a:r>
            <a:r>
              <a:rPr lang="en-US" sz="2400" dirty="0" err="1">
                <a:solidFill>
                  <a:srgbClr val="000000"/>
                </a:solidFill>
              </a:rPr>
              <a:t>params</a:t>
            </a:r>
            <a:r>
              <a:rPr lang="en-US" sz="2400" dirty="0">
                <a:solidFill>
                  <a:srgbClr val="000000"/>
                </a:solidFill>
              </a:rPr>
              <a:t>, then </a:t>
            </a:r>
            <a:r>
              <a:rPr lang="en-US" sz="2400" dirty="0" err="1">
                <a:solidFill>
                  <a:srgbClr val="000000"/>
                </a:solidFill>
              </a:rPr>
              <a:t>varargs</a:t>
            </a:r>
            <a:endParaRPr lang="en-US" sz="2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28418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2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520" y="238706"/>
            <a:ext cx="7568640" cy="85329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Better Map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3396960" y="2519906"/>
            <a:ext cx="4838400" cy="179646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74043" tIns="37021" rIns="74043" bIns="37021">
            <a:spAutoFit/>
          </a:bodyPr>
          <a:lstStyle/>
          <a:p>
            <a:r>
              <a:rPr lang="en-US" sz="2400">
                <a:solidFill>
                  <a:srgbClr val="000000"/>
                </a:solidFill>
              </a:rPr>
              <a:t>Map&lt;Integer, Integer&gt; map = </a:t>
            </a:r>
          </a:p>
          <a:p>
            <a:r>
              <a:rPr lang="en-US" sz="2400">
                <a:solidFill>
                  <a:srgbClr val="000000"/>
                </a:solidFill>
              </a:rPr>
              <a:t>  Map.ofEntries(</a:t>
            </a:r>
          </a:p>
          <a:p>
            <a:r>
              <a:rPr lang="en-US" sz="2400">
                <a:solidFill>
                  <a:srgbClr val="000000"/>
                </a:solidFill>
              </a:rPr>
              <a:t>    Map.entry(1, 10), </a:t>
            </a:r>
          </a:p>
          <a:p>
            <a:r>
              <a:rPr lang="en-US" sz="2400">
                <a:solidFill>
                  <a:srgbClr val="000000"/>
                </a:solidFill>
              </a:rPr>
              <a:t>    Map.entry(2, 20)</a:t>
            </a:r>
          </a:p>
          <a:p>
            <a:r>
              <a:rPr lang="en-US" sz="2400">
                <a:solidFill>
                  <a:srgbClr val="000000"/>
                </a:solidFill>
              </a:rPr>
              <a:t>);</a:t>
            </a:r>
          </a:p>
        </p:txBody>
      </p:sp>
      <p:pic>
        <p:nvPicPr>
          <p:cNvPr id="41988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640" y="964542"/>
            <a:ext cx="3168000" cy="14775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311172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066" indent="-457066">
              <a:buFont typeface="Arial"/>
              <a:buChar char="•"/>
            </a:pPr>
            <a:r>
              <a:rPr lang="en-US" dirty="0" smtClean="0">
                <a:cs typeface="Courier"/>
              </a:rPr>
              <a:t>Not equivalent!</a:t>
            </a:r>
          </a:p>
          <a:p>
            <a:pPr marL="782346" lvl="1" indent="-457066">
              <a:buFont typeface="Arial"/>
              <a:buChar char="•"/>
            </a:pPr>
            <a:r>
              <a:rPr lang="en-US" dirty="0" err="1" smtClean="0">
                <a:latin typeface="Courier"/>
                <a:cs typeface="Courier"/>
              </a:rPr>
              <a:t>List.of</a:t>
            </a:r>
            <a:r>
              <a:rPr lang="en-US" dirty="0" smtClean="0">
                <a:latin typeface="Courier"/>
                <a:cs typeface="Courier"/>
              </a:rPr>
              <a:t>(1, 2, 3)</a:t>
            </a:r>
          </a:p>
          <a:p>
            <a:pPr marL="782346" lvl="1" indent="-457066">
              <a:buFont typeface="Arial"/>
              <a:buChar char="•"/>
            </a:pPr>
            <a:r>
              <a:rPr lang="en-US" dirty="0" err="1" smtClean="0">
                <a:latin typeface="Courier"/>
                <a:cs typeface="Courier"/>
              </a:rPr>
              <a:t>Arrays.asList</a:t>
            </a:r>
            <a:r>
              <a:rPr lang="en-US" dirty="0" smtClean="0">
                <a:latin typeface="Courier"/>
                <a:cs typeface="Courier"/>
              </a:rPr>
              <a:t>(1, 2, 3)</a:t>
            </a:r>
          </a:p>
          <a:p>
            <a:pPr marL="457066" indent="-457066">
              <a:buFont typeface="Arial"/>
              <a:buChar char="•"/>
            </a:pPr>
            <a:r>
              <a:rPr lang="en-US" dirty="0" smtClean="0">
                <a:cs typeface="Courier"/>
              </a:rPr>
              <a:t>Only  one is immutable</a:t>
            </a:r>
          </a:p>
          <a:p>
            <a:pPr marL="457066" indent="-457066">
              <a:buFont typeface="Arial"/>
              <a:buChar char="•"/>
            </a:pPr>
            <a:r>
              <a:rPr lang="en-US" dirty="0" smtClean="0">
                <a:cs typeface="Courier"/>
              </a:rPr>
              <a:t>Demo in </a:t>
            </a:r>
            <a:r>
              <a:rPr lang="en-US" dirty="0" err="1" smtClean="0">
                <a:cs typeface="Courier"/>
              </a:rPr>
              <a:t>JShell</a:t>
            </a:r>
            <a:endParaRPr lang="en-US" dirty="0">
              <a:cs typeface="Courier"/>
            </a:endParaRPr>
          </a:p>
          <a:p>
            <a:pPr marL="457066" indent="-457066">
              <a:buFont typeface="Arial"/>
              <a:buChar char="•"/>
            </a:pPr>
            <a:endParaRPr lang="en-US" dirty="0">
              <a:latin typeface="Courier"/>
              <a:cs typeface="Courier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40188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Streams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066" indent="-457066">
              <a:buFont typeface="Arial"/>
              <a:buChar char="•"/>
            </a:pPr>
            <a:r>
              <a:rPr lang="en-US" dirty="0" smtClean="0">
                <a:cs typeface="Courier"/>
              </a:rPr>
              <a:t>Terminal operators:</a:t>
            </a:r>
          </a:p>
          <a:p>
            <a:pPr marL="782347" lvl="1" indent="-457066">
              <a:buFont typeface="Arial"/>
              <a:buChar char="•"/>
            </a:pPr>
            <a:r>
              <a:rPr lang="en-US" dirty="0" err="1" smtClean="0">
                <a:latin typeface="Courier"/>
                <a:cs typeface="Courier"/>
              </a:rPr>
              <a:t>toUnmodifiableList</a:t>
            </a:r>
            <a:r>
              <a:rPr lang="en-US" dirty="0" smtClean="0">
                <a:latin typeface="Courier"/>
                <a:cs typeface="Courier"/>
              </a:rPr>
              <a:t>()</a:t>
            </a:r>
          </a:p>
          <a:p>
            <a:pPr marL="782347" lvl="1" indent="-457066">
              <a:buFont typeface="Arial"/>
              <a:buChar char="•"/>
            </a:pPr>
            <a:r>
              <a:rPr lang="en-US" dirty="0" err="1" smtClean="0">
                <a:latin typeface="Courier"/>
                <a:cs typeface="Courier"/>
              </a:rPr>
              <a:t>toUnmodifiableSet</a:t>
            </a:r>
            <a:r>
              <a:rPr lang="en-US" dirty="0" smtClean="0">
                <a:latin typeface="Courier"/>
                <a:cs typeface="Courier"/>
              </a:rPr>
              <a:t>(</a:t>
            </a:r>
            <a:r>
              <a:rPr lang="en-US" dirty="0">
                <a:latin typeface="Courier"/>
                <a:cs typeface="Courier"/>
              </a:rPr>
              <a:t>)</a:t>
            </a:r>
          </a:p>
          <a:p>
            <a:pPr marL="782347" lvl="1" indent="-457066">
              <a:buFont typeface="Arial"/>
              <a:buChar char="•"/>
            </a:pPr>
            <a:r>
              <a:rPr lang="en-US" dirty="0" err="1" smtClean="0">
                <a:latin typeface="Courier"/>
                <a:cs typeface="Courier"/>
              </a:rPr>
              <a:t>toUnmodifiableMap</a:t>
            </a:r>
            <a:r>
              <a:rPr lang="en-US" dirty="0" smtClean="0">
                <a:latin typeface="Courier"/>
                <a:cs typeface="Courier"/>
              </a:rPr>
              <a:t>(</a:t>
            </a:r>
            <a:r>
              <a:rPr lang="en-US" dirty="0">
                <a:latin typeface="Courier"/>
                <a:cs typeface="Courier"/>
              </a:rPr>
              <a:t>)</a:t>
            </a:r>
          </a:p>
          <a:p>
            <a:pPr marL="782347" lvl="1" indent="-457066">
              <a:buFont typeface="Arial"/>
              <a:buChar char="•"/>
            </a:pPr>
            <a:endParaRPr lang="en-US" dirty="0">
              <a:latin typeface="Courier"/>
              <a:cs typeface="Courier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15781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Whitespace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100" indent="-514100">
              <a:buFont typeface="Arial"/>
              <a:buChar char="•"/>
            </a:pPr>
            <a:r>
              <a:rPr lang="en-US" dirty="0" smtClean="0"/>
              <a:t>trim()</a:t>
            </a:r>
          </a:p>
          <a:p>
            <a:pPr marL="514100" indent="-514100">
              <a:buFont typeface="Arial"/>
              <a:buChar char="•"/>
            </a:pPr>
            <a:r>
              <a:rPr lang="en-US" dirty="0" smtClean="0"/>
              <a:t>strip()</a:t>
            </a:r>
          </a:p>
          <a:p>
            <a:pPr marL="514100" indent="-514100">
              <a:buFont typeface="Arial"/>
              <a:buChar char="•"/>
            </a:pPr>
            <a:r>
              <a:rPr lang="en-US" dirty="0" err="1" smtClean="0"/>
              <a:t>stripLeading</a:t>
            </a:r>
            <a:r>
              <a:rPr lang="en-US" dirty="0" smtClean="0"/>
              <a:t>()</a:t>
            </a:r>
            <a:endParaRPr lang="en-US" dirty="0"/>
          </a:p>
          <a:p>
            <a:pPr marL="514100" indent="-514100">
              <a:buFont typeface="Arial"/>
              <a:buChar char="•"/>
            </a:pPr>
            <a:r>
              <a:rPr lang="en-US" dirty="0" err="1" smtClean="0"/>
              <a:t>stripTrailing</a:t>
            </a:r>
            <a:r>
              <a:rPr lang="en-US" dirty="0" smtClean="0"/>
              <a:t>()</a:t>
            </a:r>
          </a:p>
          <a:p>
            <a:pPr marL="514100" indent="-514100">
              <a:buFont typeface="Arial"/>
              <a:buChar char="•"/>
            </a:pPr>
            <a:r>
              <a:rPr lang="en-US" dirty="0" err="1" smtClean="0"/>
              <a:t>isBlank</a:t>
            </a:r>
            <a:r>
              <a:rPr lang="en-US" dirty="0" smtClean="0"/>
              <a:t>()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67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286000" y="1504953"/>
            <a:ext cx="4572000" cy="367641"/>
          </a:xfrm>
          <a:prstGeom prst="rect">
            <a:avLst/>
          </a:prstGeom>
          <a:noFill/>
        </p:spPr>
        <p:txBody>
          <a:bodyPr wrap="square" lIns="91413" tIns="45708" rIns="91413" bIns="45708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&lt;-- Legacy </a:t>
            </a:r>
            <a:r>
              <a:rPr lang="mr-IN" dirty="0" smtClean="0">
                <a:solidFill>
                  <a:srgbClr val="000000"/>
                </a:solidFill>
              </a:rPr>
              <a:t>–</a:t>
            </a:r>
            <a:r>
              <a:rPr lang="en-US" dirty="0" smtClean="0">
                <a:solidFill>
                  <a:srgbClr val="000000"/>
                </a:solidFill>
              </a:rPr>
              <a:t> not Unicode aware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29931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Repeating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100" indent="-514100">
              <a:buFont typeface="Arial"/>
              <a:buChar char="•"/>
            </a:pPr>
            <a:r>
              <a:rPr lang="en-US" dirty="0">
                <a:latin typeface="Courier"/>
                <a:cs typeface="Courier"/>
              </a:rPr>
              <a:t>"</a:t>
            </a:r>
            <a:r>
              <a:rPr lang="mr-IN" dirty="0" smtClean="0"/>
              <a:t>123 </a:t>
            </a:r>
            <a:r>
              <a:rPr lang="en-US" dirty="0">
                <a:latin typeface="Courier"/>
                <a:cs typeface="Courier"/>
              </a:rPr>
              <a:t>"</a:t>
            </a:r>
            <a:r>
              <a:rPr lang="mr-IN" dirty="0" smtClean="0"/>
              <a:t>.</a:t>
            </a:r>
            <a:r>
              <a:rPr lang="mr-IN" dirty="0"/>
              <a:t>repeat(3</a:t>
            </a:r>
            <a:r>
              <a:rPr lang="mr-IN" dirty="0" smtClean="0"/>
              <a:t>)</a:t>
            </a:r>
            <a:r>
              <a:rPr lang="en-US" dirty="0" smtClean="0"/>
              <a:t>.length();</a:t>
            </a:r>
          </a:p>
          <a:p>
            <a:pPr marL="514100" indent="-514100">
              <a:buFont typeface="Arial"/>
              <a:buChar char="•"/>
            </a:pPr>
            <a:r>
              <a:rPr lang="en-US" dirty="0">
                <a:latin typeface="Courier"/>
                <a:cs typeface="Courier"/>
              </a:rPr>
              <a:t>"</a:t>
            </a:r>
            <a:r>
              <a:rPr lang="en-US" dirty="0" smtClean="0">
                <a:latin typeface="Courier"/>
                <a:cs typeface="Courier"/>
              </a:rPr>
              <a:t>"</a:t>
            </a:r>
            <a:r>
              <a:rPr lang="mr-IN" dirty="0"/>
              <a:t>.repeat(3)</a:t>
            </a:r>
            <a:r>
              <a:rPr lang="en-US" dirty="0"/>
              <a:t>.length();</a:t>
            </a:r>
          </a:p>
          <a:p>
            <a:pPr marL="514100" indent="-514100">
              <a:buFont typeface="Arial"/>
              <a:buChar char="•"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70291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Streams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/>
            <a:r>
              <a:rPr lang="en-US" dirty="0">
                <a:latin typeface="Courier"/>
                <a:cs typeface="Courier"/>
              </a:rPr>
              <a:t>"</a:t>
            </a:r>
            <a:r>
              <a:rPr lang="en-US" dirty="0" err="1">
                <a:latin typeface="Courier"/>
                <a:cs typeface="Courier"/>
              </a:rPr>
              <a:t>abc</a:t>
            </a:r>
            <a:r>
              <a:rPr lang="en-US" dirty="0">
                <a:latin typeface="Courier"/>
                <a:cs typeface="Courier"/>
              </a:rPr>
              <a:t>\</a:t>
            </a:r>
            <a:r>
              <a:rPr lang="en-US" dirty="0" smtClean="0">
                <a:latin typeface="Courier"/>
                <a:cs typeface="Courier"/>
              </a:rPr>
              <a:t>n123</a:t>
            </a:r>
            <a:r>
              <a:rPr lang="en-US" dirty="0">
                <a:latin typeface="Courier"/>
                <a:cs typeface="Courier"/>
              </a:rPr>
              <a:t>"</a:t>
            </a:r>
            <a:endParaRPr lang="en-US" dirty="0" smtClean="0">
              <a:latin typeface="Courier"/>
              <a:cs typeface="Courier"/>
            </a:endParaRPr>
          </a:p>
          <a:p>
            <a:pPr marL="0" indent="0"/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smtClean="0">
                <a:latin typeface="Courier"/>
                <a:cs typeface="Courier"/>
              </a:rPr>
              <a:t>  .</a:t>
            </a:r>
            <a:r>
              <a:rPr lang="en-US" dirty="0">
                <a:latin typeface="Courier"/>
                <a:cs typeface="Courier"/>
              </a:rPr>
              <a:t>lines(</a:t>
            </a:r>
            <a:r>
              <a:rPr lang="en-US" dirty="0" smtClean="0">
                <a:latin typeface="Courier"/>
                <a:cs typeface="Courier"/>
              </a:rPr>
              <a:t>)</a:t>
            </a:r>
          </a:p>
          <a:p>
            <a:pPr marL="0" indent="0"/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smtClean="0">
                <a:latin typeface="Courier"/>
                <a:cs typeface="Courier"/>
              </a:rPr>
              <a:t>  .</a:t>
            </a:r>
            <a:r>
              <a:rPr lang="en-US" dirty="0">
                <a:latin typeface="Courier"/>
                <a:cs typeface="Courier"/>
              </a:rPr>
              <a:t>count()</a:t>
            </a:r>
            <a:r>
              <a:rPr lang="en-US" dirty="0" smtClean="0">
                <a:latin typeface="Courier"/>
                <a:cs typeface="Courier"/>
              </a:rPr>
              <a:t>;</a:t>
            </a:r>
          </a:p>
          <a:p>
            <a:pPr marL="0" indent="0"/>
            <a:endParaRPr lang="en-US" dirty="0" smtClean="0">
              <a:latin typeface="Courier"/>
              <a:cs typeface="Courier"/>
            </a:endParaRPr>
          </a:p>
          <a:p>
            <a:pPr marL="0" indent="0"/>
            <a:r>
              <a:rPr lang="en-US" dirty="0">
                <a:latin typeface="Courier"/>
                <a:cs typeface="Courier"/>
              </a:rPr>
              <a:t>"</a:t>
            </a:r>
            <a:r>
              <a:rPr lang="en-US" dirty="0" err="1">
                <a:latin typeface="Courier"/>
                <a:cs typeface="Courier"/>
              </a:rPr>
              <a:t>abc</a:t>
            </a:r>
            <a:r>
              <a:rPr lang="en-US" dirty="0">
                <a:latin typeface="Courier"/>
                <a:cs typeface="Courier"/>
              </a:rPr>
              <a:t>".chars(</a:t>
            </a:r>
            <a:r>
              <a:rPr lang="en-US" dirty="0" smtClean="0">
                <a:latin typeface="Courier"/>
                <a:cs typeface="Courier"/>
              </a:rPr>
              <a:t>)</a:t>
            </a:r>
          </a:p>
          <a:p>
            <a:pPr marL="0" indent="0"/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smtClean="0">
                <a:latin typeface="Courier"/>
                <a:cs typeface="Courier"/>
              </a:rPr>
              <a:t>    .</a:t>
            </a:r>
            <a:r>
              <a:rPr lang="en-US" dirty="0">
                <a:latin typeface="Courier"/>
                <a:cs typeface="Courier"/>
              </a:rPr>
              <a:t>count();</a:t>
            </a:r>
          </a:p>
          <a:p>
            <a:pPr marL="0" indent="0"/>
            <a:endParaRPr lang="en-US" dirty="0">
              <a:latin typeface="Courier"/>
              <a:cs typeface="Courier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34100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361950"/>
            <a:ext cx="7569200" cy="852488"/>
          </a:xfrm>
        </p:spPr>
        <p:txBody>
          <a:bodyPr/>
          <a:lstStyle/>
          <a:p>
            <a:r>
              <a:rPr lang="en-US" dirty="0" smtClean="0"/>
              <a:t>Module flow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5" y="1352550"/>
            <a:ext cx="7504113" cy="2933700"/>
          </a:xfrm>
        </p:spPr>
        <p:txBody>
          <a:bodyPr/>
          <a:lstStyle/>
          <a:p>
            <a:pPr marL="514100" indent="-514100">
              <a:buFont typeface="Arial"/>
              <a:buChar char="•"/>
            </a:pPr>
            <a:r>
              <a:rPr lang="en-US" sz="2400" dirty="0"/>
              <a:t>Review lab from previous module</a:t>
            </a:r>
          </a:p>
          <a:p>
            <a:pPr marL="514100" indent="-514100">
              <a:buFont typeface="Arial"/>
              <a:buChar char="•"/>
            </a:pPr>
            <a:r>
              <a:rPr lang="en-US" sz="2400" dirty="0"/>
              <a:t>Lecture</a:t>
            </a:r>
          </a:p>
          <a:p>
            <a:pPr marL="514100" indent="-514100">
              <a:buFont typeface="Arial"/>
              <a:buChar char="•"/>
            </a:pPr>
            <a:r>
              <a:rPr lang="en-US" sz="2400" dirty="0"/>
              <a:t>Practice questions as a group/discussion</a:t>
            </a:r>
          </a:p>
          <a:p>
            <a:pPr marL="514100" indent="-514100">
              <a:buFont typeface="Arial"/>
              <a:buChar char="•"/>
            </a:pPr>
            <a:r>
              <a:rPr lang="en-US" sz="2400" dirty="0"/>
              <a:t>Hands on exercises</a:t>
            </a:r>
          </a:p>
          <a:p>
            <a:pPr marL="514100" indent="-514100">
              <a:buFont typeface="Arial"/>
              <a:buChar char="•"/>
            </a:pPr>
            <a:r>
              <a:rPr lang="en-US" sz="2400" dirty="0"/>
              <a:t>10 minute break</a:t>
            </a:r>
          </a:p>
          <a:p>
            <a:pPr marL="0" indent="0"/>
            <a:r>
              <a:rPr lang="en-US" sz="2400" i="1" dirty="0">
                <a:solidFill>
                  <a:srgbClr val="FF0000"/>
                </a:solidFill>
              </a:rPr>
              <a:t>This means if a colleague needs to call you, the last </a:t>
            </a:r>
            <a:r>
              <a:rPr lang="en-US" sz="2400" i="1" dirty="0" smtClean="0">
                <a:solidFill>
                  <a:srgbClr val="FF0000"/>
                </a:solidFill>
              </a:rPr>
              <a:t>15-</a:t>
            </a:r>
            <a:r>
              <a:rPr lang="en-US" sz="2400" i="1" dirty="0">
                <a:solidFill>
                  <a:srgbClr val="FF0000"/>
                </a:solidFill>
              </a:rPr>
              <a:t>20 minutes of each hour is best.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05001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85750"/>
            <a:ext cx="7569200" cy="852488"/>
          </a:xfrm>
        </p:spPr>
        <p:txBody>
          <a:bodyPr/>
          <a:lstStyle/>
          <a:p>
            <a:r>
              <a:rPr lang="en-US" dirty="0"/>
              <a:t>Module </a:t>
            </a:r>
            <a:r>
              <a:rPr lang="en-US" dirty="0" smtClean="0"/>
              <a:t>3 </a:t>
            </a:r>
            <a:r>
              <a:rPr lang="mr-IN" dirty="0"/>
              <a:t>–</a:t>
            </a:r>
            <a:r>
              <a:rPr lang="en-US" dirty="0"/>
              <a:t> Question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5" y="1123950"/>
            <a:ext cx="7504113" cy="2933700"/>
          </a:xfrm>
        </p:spPr>
        <p:txBody>
          <a:bodyPr/>
          <a:lstStyle/>
          <a:p>
            <a:r>
              <a:rPr lang="en-US" dirty="0" smtClean="0"/>
              <a:t>What does the following output?</a:t>
            </a:r>
          </a:p>
          <a:p>
            <a:r>
              <a:rPr lang="en-US" sz="2400" dirty="0">
                <a:latin typeface="Courier"/>
                <a:cs typeface="Courier"/>
              </a:rPr>
              <a:t>Map&lt;Integer, Integer&gt; map </a:t>
            </a:r>
          </a:p>
          <a:p>
            <a:r>
              <a:rPr lang="en-US" sz="2400" dirty="0">
                <a:latin typeface="Courier"/>
                <a:cs typeface="Courier"/>
              </a:rPr>
              <a:t>  = </a:t>
            </a:r>
            <a:r>
              <a:rPr lang="en-US" sz="2400" dirty="0" err="1">
                <a:latin typeface="Courier"/>
                <a:cs typeface="Courier"/>
              </a:rPr>
              <a:t>Map.of</a:t>
            </a:r>
            <a:r>
              <a:rPr lang="en-US" sz="2400" dirty="0">
                <a:latin typeface="Courier"/>
                <a:cs typeface="Courier"/>
              </a:rPr>
              <a:t>(1, 2, 3, 4);</a:t>
            </a:r>
          </a:p>
          <a:p>
            <a:r>
              <a:rPr lang="en-US" sz="2400" dirty="0" err="1">
                <a:latin typeface="Courier"/>
                <a:cs typeface="Courier"/>
              </a:rPr>
              <a:t>System.out.println</a:t>
            </a:r>
            <a:r>
              <a:rPr lang="en-US" sz="2400" dirty="0">
                <a:latin typeface="Courier"/>
                <a:cs typeface="Courier"/>
              </a:rPr>
              <a:t>(</a:t>
            </a:r>
            <a:r>
              <a:rPr lang="en-US" sz="2400" dirty="0" err="1">
                <a:latin typeface="Courier"/>
                <a:cs typeface="Courier"/>
              </a:rPr>
              <a:t>map.get</a:t>
            </a:r>
            <a:r>
              <a:rPr lang="en-US" sz="2400" dirty="0">
                <a:latin typeface="Courier"/>
                <a:cs typeface="Courier"/>
              </a:rPr>
              <a:t>(2));</a:t>
            </a:r>
            <a:endParaRPr lang="en-US" sz="1200" dirty="0"/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1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2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null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70</a:t>
            </a:fld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4724405" y="3105150"/>
            <a:ext cx="3276599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22729" rIns="0" bIns="0" numCol="1" anchor="t" anchorCtr="0" compatLnSpc="1">
            <a:prstTxWarp prst="textNoShape">
              <a:avLst/>
            </a:prstTxWarp>
          </a:bodyPr>
          <a:lstStyle>
            <a:lvl1pPr marL="274638" indent="-274638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150"/>
              </a:spcAft>
              <a:buClr>
                <a:srgbClr val="000000"/>
              </a:buClr>
              <a:buSzPct val="100000"/>
              <a:buFont typeface="Times New Roman" charset="0"/>
              <a:defRPr sz="2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00075" indent="-228600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925"/>
              </a:spcAft>
              <a:buClr>
                <a:srgbClr val="000000"/>
              </a:buClr>
              <a:buSzPct val="100000"/>
              <a:buFont typeface="Times New Roman" charset="0"/>
              <a:defRPr sz="23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923925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688"/>
              </a:spcAft>
              <a:buClr>
                <a:srgbClr val="000000"/>
              </a:buClr>
              <a:buSzPct val="100000"/>
              <a:buFont typeface="Times New Roman" charset="0"/>
              <a:defRPr sz="19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293813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46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663700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8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036376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2406627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2776877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147126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100" indent="-514100">
              <a:buFont typeface="+mj-lt"/>
              <a:buAutoNum type="alphaUcPeriod" startAt="4"/>
            </a:pPr>
            <a:r>
              <a:rPr lang="en-US" dirty="0" smtClean="0"/>
              <a:t>Code does not compile</a:t>
            </a:r>
          </a:p>
          <a:p>
            <a:pPr marL="514100" indent="-514100">
              <a:buFont typeface="+mj-lt"/>
              <a:buAutoNum type="alphaUcPeriod" startAt="4"/>
            </a:pPr>
            <a:r>
              <a:rPr lang="en-US" dirty="0" smtClean="0"/>
              <a:t>Throws exception</a:t>
            </a:r>
          </a:p>
          <a:p>
            <a:pPr marL="0" indent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3620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85750"/>
            <a:ext cx="7569200" cy="852488"/>
          </a:xfrm>
        </p:spPr>
        <p:txBody>
          <a:bodyPr/>
          <a:lstStyle/>
          <a:p>
            <a:r>
              <a:rPr lang="en-US" dirty="0"/>
              <a:t>Module </a:t>
            </a:r>
            <a:r>
              <a:rPr lang="en-US" dirty="0" smtClean="0"/>
              <a:t>3 </a:t>
            </a:r>
            <a:r>
              <a:rPr lang="mr-IN" dirty="0"/>
              <a:t>–</a:t>
            </a:r>
            <a:r>
              <a:rPr lang="en-US" dirty="0"/>
              <a:t> Question </a:t>
            </a:r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5" y="1123950"/>
            <a:ext cx="7504113" cy="2933700"/>
          </a:xfrm>
        </p:spPr>
        <p:txBody>
          <a:bodyPr/>
          <a:lstStyle/>
          <a:p>
            <a:r>
              <a:rPr lang="en-US" dirty="0" smtClean="0"/>
              <a:t>What does the following output?</a:t>
            </a:r>
          </a:p>
          <a:p>
            <a:r>
              <a:rPr lang="en-US" sz="2400" dirty="0">
                <a:latin typeface="Courier"/>
                <a:cs typeface="Courier"/>
              </a:rPr>
              <a:t>long count = "java\</a:t>
            </a:r>
            <a:r>
              <a:rPr lang="en-US" sz="2400" dirty="0" err="1">
                <a:latin typeface="Courier"/>
                <a:cs typeface="Courier"/>
              </a:rPr>
              <a:t>n".repeat</a:t>
            </a:r>
            <a:r>
              <a:rPr lang="en-US" sz="2400" dirty="0">
                <a:latin typeface="Courier"/>
                <a:cs typeface="Courier"/>
              </a:rPr>
              <a:t>(5).lines().count();</a:t>
            </a:r>
          </a:p>
          <a:p>
            <a:r>
              <a:rPr lang="en-US" sz="2400" dirty="0" err="1">
                <a:latin typeface="Courier"/>
                <a:cs typeface="Courier"/>
              </a:rPr>
              <a:t>System.out.println</a:t>
            </a:r>
            <a:r>
              <a:rPr lang="en-US" sz="2400" dirty="0">
                <a:latin typeface="Courier"/>
                <a:cs typeface="Courier"/>
              </a:rPr>
              <a:t>(count);</a:t>
            </a:r>
            <a:endParaRPr lang="en-US" dirty="0" smtClean="0"/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4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/>
              <a:t>5</a:t>
            </a:r>
            <a:endParaRPr lang="en-US" dirty="0" smtClean="0"/>
          </a:p>
          <a:p>
            <a:pPr marL="514100" indent="-514100">
              <a:buFont typeface="+mj-lt"/>
              <a:buAutoNum type="alphaUcPeriod"/>
            </a:pPr>
            <a:r>
              <a:rPr lang="en-US" dirty="0"/>
              <a:t>6</a:t>
            </a:r>
            <a:endParaRPr lang="en-US" dirty="0" smtClean="0"/>
          </a:p>
          <a:p>
            <a:pPr marL="514100" indent="-514100">
              <a:buFont typeface="+mj-lt"/>
              <a:buAutoNum type="alphaUcPeriod"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71</a:t>
            </a:fld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4724405" y="3105150"/>
            <a:ext cx="3276599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22729" rIns="0" bIns="0" numCol="1" anchor="t" anchorCtr="0" compatLnSpc="1">
            <a:prstTxWarp prst="textNoShape">
              <a:avLst/>
            </a:prstTxWarp>
          </a:bodyPr>
          <a:lstStyle>
            <a:lvl1pPr marL="274638" indent="-274638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150"/>
              </a:spcAft>
              <a:buClr>
                <a:srgbClr val="000000"/>
              </a:buClr>
              <a:buSzPct val="100000"/>
              <a:buFont typeface="Times New Roman" charset="0"/>
              <a:defRPr sz="2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00075" indent="-228600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925"/>
              </a:spcAft>
              <a:buClr>
                <a:srgbClr val="000000"/>
              </a:buClr>
              <a:buSzPct val="100000"/>
              <a:buFont typeface="Times New Roman" charset="0"/>
              <a:defRPr sz="23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923925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688"/>
              </a:spcAft>
              <a:buClr>
                <a:srgbClr val="000000"/>
              </a:buClr>
              <a:buSzPct val="100000"/>
              <a:buFont typeface="Times New Roman" charset="0"/>
              <a:defRPr sz="19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293813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46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663700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8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036376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2406627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2776877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147126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100" indent="-514100">
              <a:buFont typeface="+mj-lt"/>
              <a:buAutoNum type="alphaUcPeriod" startAt="4"/>
            </a:pPr>
            <a:r>
              <a:rPr lang="en-US" dirty="0" smtClean="0"/>
              <a:t>Code does not compile</a:t>
            </a:r>
          </a:p>
          <a:p>
            <a:pPr marL="514100" indent="-514100">
              <a:buFont typeface="+mj-lt"/>
              <a:buAutoNum type="alphaUcPeriod" startAt="4"/>
            </a:pPr>
            <a:r>
              <a:rPr lang="en-US" dirty="0" smtClean="0"/>
              <a:t>Throws exception</a:t>
            </a:r>
          </a:p>
          <a:p>
            <a:pPr marL="0" indent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16733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85750"/>
            <a:ext cx="7569200" cy="852488"/>
          </a:xfrm>
        </p:spPr>
        <p:txBody>
          <a:bodyPr/>
          <a:lstStyle/>
          <a:p>
            <a:r>
              <a:rPr lang="en-US" dirty="0"/>
              <a:t>Module </a:t>
            </a:r>
            <a:r>
              <a:rPr lang="en-US" dirty="0" smtClean="0"/>
              <a:t>3 </a:t>
            </a:r>
            <a:r>
              <a:rPr lang="mr-IN" dirty="0"/>
              <a:t>–</a:t>
            </a:r>
            <a:r>
              <a:rPr lang="en-US" dirty="0"/>
              <a:t> Question </a:t>
            </a:r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5" y="1123950"/>
            <a:ext cx="7504113" cy="2933700"/>
          </a:xfrm>
        </p:spPr>
        <p:txBody>
          <a:bodyPr/>
          <a:lstStyle/>
          <a:p>
            <a:r>
              <a:rPr lang="en-US" dirty="0" smtClean="0"/>
              <a:t>What does the following output?</a:t>
            </a:r>
          </a:p>
          <a:p>
            <a:r>
              <a:rPr lang="en-US" sz="2400" dirty="0">
                <a:latin typeface="Courier"/>
                <a:cs typeface="Courier"/>
              </a:rPr>
              <a:t>Map&lt;Integer&gt; map </a:t>
            </a:r>
          </a:p>
          <a:p>
            <a:r>
              <a:rPr lang="en-US" sz="2400" dirty="0">
                <a:latin typeface="Courier"/>
                <a:cs typeface="Courier"/>
              </a:rPr>
              <a:t>  = </a:t>
            </a:r>
            <a:r>
              <a:rPr lang="en-US" sz="2400" dirty="0" err="1">
                <a:latin typeface="Courier"/>
                <a:cs typeface="Courier"/>
              </a:rPr>
              <a:t>Map.of</a:t>
            </a:r>
            <a:r>
              <a:rPr lang="en-US" sz="2400" dirty="0">
                <a:latin typeface="Courier"/>
                <a:cs typeface="Courier"/>
              </a:rPr>
              <a:t>(1, 2, 3, 4);</a:t>
            </a:r>
          </a:p>
          <a:p>
            <a:r>
              <a:rPr lang="en-US" sz="2400" dirty="0" err="1">
                <a:latin typeface="Courier"/>
                <a:cs typeface="Courier"/>
              </a:rPr>
              <a:t>System.out.println</a:t>
            </a:r>
            <a:r>
              <a:rPr lang="en-US" sz="2400" dirty="0">
                <a:latin typeface="Courier"/>
                <a:cs typeface="Courier"/>
              </a:rPr>
              <a:t>(</a:t>
            </a:r>
            <a:r>
              <a:rPr lang="en-US" sz="2400" dirty="0" err="1">
                <a:latin typeface="Courier"/>
                <a:cs typeface="Courier"/>
              </a:rPr>
              <a:t>map.get</a:t>
            </a:r>
            <a:r>
              <a:rPr lang="en-US" sz="2400" dirty="0">
                <a:latin typeface="Courier"/>
                <a:cs typeface="Courier"/>
              </a:rPr>
              <a:t>(2));</a:t>
            </a:r>
            <a:endParaRPr lang="en-US" sz="1200" dirty="0"/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1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2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null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72</a:t>
            </a:fld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4724405" y="3105150"/>
            <a:ext cx="3276599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22729" rIns="0" bIns="0" numCol="1" anchor="t" anchorCtr="0" compatLnSpc="1">
            <a:prstTxWarp prst="textNoShape">
              <a:avLst/>
            </a:prstTxWarp>
          </a:bodyPr>
          <a:lstStyle>
            <a:lvl1pPr marL="274638" indent="-274638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150"/>
              </a:spcAft>
              <a:buClr>
                <a:srgbClr val="000000"/>
              </a:buClr>
              <a:buSzPct val="100000"/>
              <a:buFont typeface="Times New Roman" charset="0"/>
              <a:defRPr sz="2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00075" indent="-228600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925"/>
              </a:spcAft>
              <a:buClr>
                <a:srgbClr val="000000"/>
              </a:buClr>
              <a:buSzPct val="100000"/>
              <a:buFont typeface="Times New Roman" charset="0"/>
              <a:defRPr sz="23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923925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688"/>
              </a:spcAft>
              <a:buClr>
                <a:srgbClr val="000000"/>
              </a:buClr>
              <a:buSzPct val="100000"/>
              <a:buFont typeface="Times New Roman" charset="0"/>
              <a:defRPr sz="19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293813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46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663700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8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036376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2406627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2776877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147126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100" indent="-514100">
              <a:buFont typeface="+mj-lt"/>
              <a:buAutoNum type="alphaUcPeriod" startAt="4"/>
            </a:pPr>
            <a:r>
              <a:rPr lang="en-US" dirty="0" smtClean="0"/>
              <a:t>Code does not compile</a:t>
            </a:r>
          </a:p>
          <a:p>
            <a:pPr marL="514100" indent="-514100">
              <a:buFont typeface="+mj-lt"/>
              <a:buAutoNum type="alphaUcPeriod" startAt="4"/>
            </a:pPr>
            <a:r>
              <a:rPr lang="en-US" dirty="0" smtClean="0"/>
              <a:t>Throws exception</a:t>
            </a:r>
          </a:p>
          <a:p>
            <a:pPr marL="0" indent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50606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85750"/>
            <a:ext cx="7569200" cy="852488"/>
          </a:xfrm>
        </p:spPr>
        <p:txBody>
          <a:bodyPr/>
          <a:lstStyle/>
          <a:p>
            <a:r>
              <a:rPr lang="en-US" dirty="0"/>
              <a:t>Module </a:t>
            </a:r>
            <a:r>
              <a:rPr lang="en-US" dirty="0" smtClean="0"/>
              <a:t>3 </a:t>
            </a:r>
            <a:r>
              <a:rPr lang="mr-IN" dirty="0"/>
              <a:t>–</a:t>
            </a:r>
            <a:r>
              <a:rPr lang="en-US" dirty="0"/>
              <a:t> Question </a:t>
            </a:r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5" y="1123950"/>
            <a:ext cx="7504113" cy="2933700"/>
          </a:xfrm>
        </p:spPr>
        <p:txBody>
          <a:bodyPr/>
          <a:lstStyle/>
          <a:p>
            <a:r>
              <a:rPr lang="en-US" dirty="0" smtClean="0"/>
              <a:t>What does the following output?</a:t>
            </a:r>
          </a:p>
          <a:p>
            <a:r>
              <a:rPr lang="en-US" sz="2400" dirty="0">
                <a:latin typeface="Courier"/>
                <a:cs typeface="Courier"/>
              </a:rPr>
              <a:t>long count = "\</a:t>
            </a:r>
            <a:r>
              <a:rPr lang="en-US" sz="2400" dirty="0" err="1">
                <a:latin typeface="Courier"/>
                <a:cs typeface="Courier"/>
              </a:rPr>
              <a:t>n".strip</a:t>
            </a:r>
            <a:r>
              <a:rPr lang="en-US" sz="2400" dirty="0">
                <a:latin typeface="Courier"/>
                <a:cs typeface="Courier"/>
              </a:rPr>
              <a:t>().repeat(5).lines().count();</a:t>
            </a:r>
          </a:p>
          <a:p>
            <a:r>
              <a:rPr lang="en-US" sz="2400" dirty="0" err="1" smtClean="0">
                <a:latin typeface="Courier"/>
                <a:cs typeface="Courier"/>
              </a:rPr>
              <a:t>System.out.println</a:t>
            </a:r>
            <a:r>
              <a:rPr lang="en-US" sz="2400" dirty="0">
                <a:latin typeface="Courier"/>
                <a:cs typeface="Courier"/>
              </a:rPr>
              <a:t>(count);</a:t>
            </a:r>
            <a:endParaRPr lang="en-US" dirty="0" smtClean="0"/>
          </a:p>
          <a:p>
            <a:pPr marL="514100" indent="-514100">
              <a:buFont typeface="+mj-lt"/>
              <a:buAutoNum type="alphaUcPeriod"/>
            </a:pPr>
            <a:r>
              <a:rPr lang="en-US" dirty="0"/>
              <a:t>0</a:t>
            </a:r>
            <a:endParaRPr lang="en-US" dirty="0" smtClean="0"/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1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/>
              <a:t>5</a:t>
            </a:r>
            <a:endParaRPr lang="en-US" dirty="0" smtClean="0"/>
          </a:p>
          <a:p>
            <a:pPr marL="514100" indent="-514100">
              <a:buFont typeface="+mj-lt"/>
              <a:buAutoNum type="alphaUcPeriod"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73</a:t>
            </a:fld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4724405" y="3105150"/>
            <a:ext cx="3276599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22729" rIns="0" bIns="0" numCol="1" anchor="t" anchorCtr="0" compatLnSpc="1">
            <a:prstTxWarp prst="textNoShape">
              <a:avLst/>
            </a:prstTxWarp>
          </a:bodyPr>
          <a:lstStyle>
            <a:lvl1pPr marL="274638" indent="-274638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150"/>
              </a:spcAft>
              <a:buClr>
                <a:srgbClr val="000000"/>
              </a:buClr>
              <a:buSzPct val="100000"/>
              <a:buFont typeface="Times New Roman" charset="0"/>
              <a:defRPr sz="2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00075" indent="-228600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925"/>
              </a:spcAft>
              <a:buClr>
                <a:srgbClr val="000000"/>
              </a:buClr>
              <a:buSzPct val="100000"/>
              <a:buFont typeface="Times New Roman" charset="0"/>
              <a:defRPr sz="23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923925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688"/>
              </a:spcAft>
              <a:buClr>
                <a:srgbClr val="000000"/>
              </a:buClr>
              <a:buSzPct val="100000"/>
              <a:buFont typeface="Times New Roman" charset="0"/>
              <a:defRPr sz="19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293813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46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663700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8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036376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2406627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2776877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147126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100" indent="-514100">
              <a:buFont typeface="+mj-lt"/>
              <a:buAutoNum type="alphaUcPeriod" startAt="4"/>
            </a:pPr>
            <a:r>
              <a:rPr lang="en-US" dirty="0" smtClean="0"/>
              <a:t>Code does not compile</a:t>
            </a:r>
          </a:p>
          <a:p>
            <a:pPr marL="514100" indent="-514100">
              <a:buFont typeface="+mj-lt"/>
              <a:buAutoNum type="alphaUcPeriod" startAt="4"/>
            </a:pPr>
            <a:r>
              <a:rPr lang="en-US" dirty="0" smtClean="0"/>
              <a:t>Throws exception</a:t>
            </a:r>
          </a:p>
          <a:p>
            <a:pPr marL="0" indent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24312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85750"/>
            <a:ext cx="7569200" cy="852488"/>
          </a:xfrm>
        </p:spPr>
        <p:txBody>
          <a:bodyPr/>
          <a:lstStyle/>
          <a:p>
            <a:r>
              <a:rPr lang="en-US" dirty="0"/>
              <a:t>Module </a:t>
            </a:r>
            <a:r>
              <a:rPr lang="en-US" dirty="0" smtClean="0"/>
              <a:t>3 </a:t>
            </a:r>
            <a:r>
              <a:rPr lang="mr-IN" dirty="0"/>
              <a:t>–</a:t>
            </a:r>
            <a:r>
              <a:rPr lang="en-US" dirty="0"/>
              <a:t> Question </a:t>
            </a:r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5" y="1123950"/>
            <a:ext cx="7504113" cy="2933700"/>
          </a:xfrm>
        </p:spPr>
        <p:txBody>
          <a:bodyPr/>
          <a:lstStyle/>
          <a:p>
            <a:r>
              <a:rPr lang="en-US" dirty="0" smtClean="0"/>
              <a:t>What does the following output?</a:t>
            </a:r>
          </a:p>
          <a:p>
            <a:r>
              <a:rPr lang="en-US" sz="2400" dirty="0">
                <a:latin typeface="Courier"/>
                <a:cs typeface="Courier"/>
              </a:rPr>
              <a:t>Map&lt;Integer, Integer&gt; map </a:t>
            </a:r>
          </a:p>
          <a:p>
            <a:r>
              <a:rPr lang="en-US" sz="2400" dirty="0">
                <a:latin typeface="Courier"/>
                <a:cs typeface="Courier"/>
              </a:rPr>
              <a:t>  = </a:t>
            </a:r>
            <a:r>
              <a:rPr lang="en-US" sz="2400" dirty="0" err="1">
                <a:latin typeface="Courier"/>
                <a:cs typeface="Courier"/>
              </a:rPr>
              <a:t>Map.of</a:t>
            </a:r>
            <a:r>
              <a:rPr lang="en-US" sz="2400" dirty="0">
                <a:latin typeface="Courier"/>
                <a:cs typeface="Courier"/>
              </a:rPr>
              <a:t>(1, 2, 3);</a:t>
            </a:r>
          </a:p>
          <a:p>
            <a:r>
              <a:rPr lang="en-US" sz="2400" dirty="0" err="1">
                <a:latin typeface="Courier"/>
                <a:cs typeface="Courier"/>
              </a:rPr>
              <a:t>System.out.println</a:t>
            </a:r>
            <a:r>
              <a:rPr lang="en-US" sz="2400" dirty="0">
                <a:latin typeface="Courier"/>
                <a:cs typeface="Courier"/>
              </a:rPr>
              <a:t>(</a:t>
            </a:r>
            <a:r>
              <a:rPr lang="en-US" sz="2400" dirty="0" err="1">
                <a:latin typeface="Courier"/>
                <a:cs typeface="Courier"/>
              </a:rPr>
              <a:t>map.get</a:t>
            </a:r>
            <a:r>
              <a:rPr lang="en-US" sz="2400" dirty="0">
                <a:latin typeface="Courier"/>
                <a:cs typeface="Courier"/>
              </a:rPr>
              <a:t>(2));</a:t>
            </a:r>
            <a:endParaRPr lang="en-US" sz="1200" dirty="0"/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1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2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null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74</a:t>
            </a:fld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4724405" y="3105150"/>
            <a:ext cx="3276599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22729" rIns="0" bIns="0" numCol="1" anchor="t" anchorCtr="0" compatLnSpc="1">
            <a:prstTxWarp prst="textNoShape">
              <a:avLst/>
            </a:prstTxWarp>
          </a:bodyPr>
          <a:lstStyle>
            <a:lvl1pPr marL="274638" indent="-274638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150"/>
              </a:spcAft>
              <a:buClr>
                <a:srgbClr val="000000"/>
              </a:buClr>
              <a:buSzPct val="100000"/>
              <a:buFont typeface="Times New Roman" charset="0"/>
              <a:defRPr sz="2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00075" indent="-228600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925"/>
              </a:spcAft>
              <a:buClr>
                <a:srgbClr val="000000"/>
              </a:buClr>
              <a:buSzPct val="100000"/>
              <a:buFont typeface="Times New Roman" charset="0"/>
              <a:defRPr sz="23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923925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688"/>
              </a:spcAft>
              <a:buClr>
                <a:srgbClr val="000000"/>
              </a:buClr>
              <a:buSzPct val="100000"/>
              <a:buFont typeface="Times New Roman" charset="0"/>
              <a:defRPr sz="19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293813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46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663700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8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036376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2406627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2776877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147126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100" indent="-514100">
              <a:buFont typeface="+mj-lt"/>
              <a:buAutoNum type="alphaUcPeriod" startAt="4"/>
            </a:pPr>
            <a:r>
              <a:rPr lang="en-US" dirty="0" smtClean="0"/>
              <a:t>Code does not compile</a:t>
            </a:r>
          </a:p>
          <a:p>
            <a:pPr marL="514100" indent="-514100">
              <a:buFont typeface="+mj-lt"/>
              <a:buAutoNum type="alphaUcPeriod" startAt="4"/>
            </a:pPr>
            <a:r>
              <a:rPr lang="en-US" dirty="0" smtClean="0"/>
              <a:t>Throws exception</a:t>
            </a:r>
          </a:p>
          <a:p>
            <a:pPr marL="0" indent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70842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85750"/>
            <a:ext cx="7569200" cy="852488"/>
          </a:xfrm>
        </p:spPr>
        <p:txBody>
          <a:bodyPr/>
          <a:lstStyle/>
          <a:p>
            <a:r>
              <a:rPr lang="en-US" dirty="0"/>
              <a:t>Module </a:t>
            </a:r>
            <a:r>
              <a:rPr lang="en-US" dirty="0" smtClean="0"/>
              <a:t>3 </a:t>
            </a:r>
            <a:r>
              <a:rPr lang="mr-IN" dirty="0"/>
              <a:t>–</a:t>
            </a:r>
            <a:r>
              <a:rPr lang="en-US" dirty="0"/>
              <a:t> Question </a:t>
            </a:r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5" y="1123950"/>
            <a:ext cx="7504113" cy="2933700"/>
          </a:xfrm>
        </p:spPr>
        <p:txBody>
          <a:bodyPr/>
          <a:lstStyle/>
          <a:p>
            <a:r>
              <a:rPr lang="en-US" dirty="0" smtClean="0"/>
              <a:t>Which can fill in the blank to print 0?</a:t>
            </a:r>
          </a:p>
          <a:p>
            <a:r>
              <a:rPr lang="en-US" sz="2400" dirty="0" err="1">
                <a:latin typeface="Courier"/>
                <a:cs typeface="Courier"/>
              </a:rPr>
              <a:t>System.out.println</a:t>
            </a:r>
            <a:r>
              <a:rPr lang="en-US" sz="2400" dirty="0">
                <a:latin typeface="Courier"/>
                <a:cs typeface="Courier"/>
              </a:rPr>
              <a:t>(</a:t>
            </a:r>
          </a:p>
          <a:p>
            <a:r>
              <a:rPr lang="en-US" sz="2400" dirty="0">
                <a:latin typeface="Courier"/>
                <a:cs typeface="Courier"/>
              </a:rPr>
              <a:t>    "\t"._____().length());</a:t>
            </a:r>
            <a:endParaRPr lang="en-US" dirty="0" smtClean="0"/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strip()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 err="1" smtClean="0"/>
              <a:t>stripFirst</a:t>
            </a:r>
            <a:r>
              <a:rPr lang="en-US" dirty="0" smtClean="0"/>
              <a:t>()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 err="1" smtClean="0"/>
              <a:t>stripLast</a:t>
            </a:r>
            <a:r>
              <a:rPr lang="en-US" dirty="0" smtClean="0"/>
              <a:t>()</a:t>
            </a:r>
          </a:p>
          <a:p>
            <a:pPr marL="514100" indent="-514100">
              <a:buFont typeface="+mj-lt"/>
              <a:buAutoNum type="alphaUcPeriod"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75</a:t>
            </a:fld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4724402" y="2724150"/>
            <a:ext cx="3276599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22729" rIns="0" bIns="0" numCol="1" anchor="t" anchorCtr="0" compatLnSpc="1">
            <a:prstTxWarp prst="textNoShape">
              <a:avLst/>
            </a:prstTxWarp>
          </a:bodyPr>
          <a:lstStyle>
            <a:lvl1pPr marL="274638" indent="-274638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150"/>
              </a:spcAft>
              <a:buClr>
                <a:srgbClr val="000000"/>
              </a:buClr>
              <a:buSzPct val="100000"/>
              <a:buFont typeface="Times New Roman" charset="0"/>
              <a:defRPr sz="2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00075" indent="-228600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925"/>
              </a:spcAft>
              <a:buClr>
                <a:srgbClr val="000000"/>
              </a:buClr>
              <a:buSzPct val="100000"/>
              <a:buFont typeface="Times New Roman" charset="0"/>
              <a:defRPr sz="23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923925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688"/>
              </a:spcAft>
              <a:buClr>
                <a:srgbClr val="000000"/>
              </a:buClr>
              <a:buSzPct val="100000"/>
              <a:buFont typeface="Times New Roman" charset="0"/>
              <a:defRPr sz="19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293813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46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663700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8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036376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2406627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2776877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147126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100" indent="-514100">
              <a:buFont typeface="+mj-lt"/>
              <a:buAutoNum type="alphaUcPeriod" startAt="4"/>
            </a:pPr>
            <a:r>
              <a:rPr lang="en-US" dirty="0" smtClean="0"/>
              <a:t>trim()</a:t>
            </a:r>
          </a:p>
          <a:p>
            <a:pPr marL="514100" indent="-514100">
              <a:buFont typeface="+mj-lt"/>
              <a:buAutoNum type="alphaUcPeriod" startAt="4"/>
            </a:pPr>
            <a:r>
              <a:rPr lang="en-US" dirty="0" smtClean="0"/>
              <a:t>None of the above</a:t>
            </a:r>
          </a:p>
        </p:txBody>
      </p:sp>
    </p:spTree>
    <p:extLst>
      <p:ext uri="{BB962C8B-B14F-4D97-AF65-F5344CB8AC3E}">
        <p14:creationId xmlns:p14="http://schemas.microsoft.com/office/powerpoint/2010/main" val="25761838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85750"/>
            <a:ext cx="7569200" cy="852488"/>
          </a:xfrm>
        </p:spPr>
        <p:txBody>
          <a:bodyPr/>
          <a:lstStyle/>
          <a:p>
            <a:r>
              <a:rPr lang="en-US" dirty="0"/>
              <a:t>Module </a:t>
            </a:r>
            <a:r>
              <a:rPr lang="en-US" dirty="0" smtClean="0"/>
              <a:t>3 </a:t>
            </a:r>
            <a:r>
              <a:rPr lang="mr-IN" dirty="0"/>
              <a:t>–</a:t>
            </a:r>
            <a:r>
              <a:rPr lang="en-US" dirty="0"/>
              <a:t> </a:t>
            </a:r>
            <a:r>
              <a:rPr lang="en-US" dirty="0" smtClean="0"/>
              <a:t>Question 7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5" y="1123950"/>
            <a:ext cx="7504113" cy="2933700"/>
          </a:xfrm>
        </p:spPr>
        <p:txBody>
          <a:bodyPr/>
          <a:lstStyle/>
          <a:p>
            <a:r>
              <a:rPr lang="en-US" dirty="0" smtClean="0"/>
              <a:t>What does the following output?</a:t>
            </a:r>
          </a:p>
          <a:p>
            <a:r>
              <a:rPr lang="en-US" sz="2400" dirty="0">
                <a:latin typeface="Courier"/>
                <a:cs typeface="Courier"/>
              </a:rPr>
              <a:t>List&lt;Integer&gt; list = </a:t>
            </a:r>
            <a:r>
              <a:rPr lang="en-US" sz="2400" dirty="0" err="1">
                <a:latin typeface="Courier"/>
                <a:cs typeface="Courier"/>
              </a:rPr>
              <a:t>List.of</a:t>
            </a:r>
            <a:r>
              <a:rPr lang="en-US" sz="2400" dirty="0">
                <a:latin typeface="Courier"/>
                <a:cs typeface="Courier"/>
              </a:rPr>
              <a:t>(1, 2, 3);</a:t>
            </a:r>
          </a:p>
          <a:p>
            <a:r>
              <a:rPr lang="en-US" sz="2400" dirty="0" err="1">
                <a:latin typeface="Courier"/>
                <a:cs typeface="Courier"/>
              </a:rPr>
              <a:t>list.remove</a:t>
            </a:r>
            <a:r>
              <a:rPr lang="en-US" sz="2400" dirty="0">
                <a:latin typeface="Courier"/>
                <a:cs typeface="Courier"/>
              </a:rPr>
              <a:t>(2);</a:t>
            </a:r>
          </a:p>
          <a:p>
            <a:r>
              <a:rPr lang="en-US" sz="2400" dirty="0" err="1">
                <a:latin typeface="Courier"/>
                <a:cs typeface="Courier"/>
              </a:rPr>
              <a:t>System.out.println</a:t>
            </a:r>
            <a:r>
              <a:rPr lang="en-US" sz="2400" dirty="0">
                <a:latin typeface="Courier"/>
                <a:cs typeface="Courier"/>
              </a:rPr>
              <a:t>(list);</a:t>
            </a:r>
            <a:endParaRPr lang="en-US" sz="1200" dirty="0"/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[1, 2, 3]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[1, 3]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[1, 2]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76</a:t>
            </a:fld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4724405" y="3105150"/>
            <a:ext cx="3276599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22729" rIns="0" bIns="0" numCol="1" anchor="t" anchorCtr="0" compatLnSpc="1">
            <a:prstTxWarp prst="textNoShape">
              <a:avLst/>
            </a:prstTxWarp>
          </a:bodyPr>
          <a:lstStyle>
            <a:lvl1pPr marL="274638" indent="-274638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150"/>
              </a:spcAft>
              <a:buClr>
                <a:srgbClr val="000000"/>
              </a:buClr>
              <a:buSzPct val="100000"/>
              <a:buFont typeface="Times New Roman" charset="0"/>
              <a:defRPr sz="2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00075" indent="-228600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925"/>
              </a:spcAft>
              <a:buClr>
                <a:srgbClr val="000000"/>
              </a:buClr>
              <a:buSzPct val="100000"/>
              <a:buFont typeface="Times New Roman" charset="0"/>
              <a:defRPr sz="23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923925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688"/>
              </a:spcAft>
              <a:buClr>
                <a:srgbClr val="000000"/>
              </a:buClr>
              <a:buSzPct val="100000"/>
              <a:buFont typeface="Times New Roman" charset="0"/>
              <a:defRPr sz="19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293813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46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663700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8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036376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2406627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2776877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147126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100" indent="-514100">
              <a:buFont typeface="+mj-lt"/>
              <a:buAutoNum type="alphaUcPeriod" startAt="4"/>
            </a:pPr>
            <a:r>
              <a:rPr lang="en-US" dirty="0" smtClean="0"/>
              <a:t>Code does not compile</a:t>
            </a:r>
          </a:p>
          <a:p>
            <a:pPr marL="514100" indent="-514100">
              <a:buFont typeface="+mj-lt"/>
              <a:buAutoNum type="alphaUcPeriod" startAt="4"/>
            </a:pPr>
            <a:r>
              <a:rPr lang="en-US" dirty="0" smtClean="0"/>
              <a:t>Throws exception</a:t>
            </a:r>
          </a:p>
          <a:p>
            <a:pPr marL="0" indent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13157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85750"/>
            <a:ext cx="7569200" cy="852488"/>
          </a:xfrm>
        </p:spPr>
        <p:txBody>
          <a:bodyPr/>
          <a:lstStyle/>
          <a:p>
            <a:r>
              <a:rPr lang="en-US" dirty="0"/>
              <a:t>Module </a:t>
            </a:r>
            <a:r>
              <a:rPr lang="en-US" dirty="0" smtClean="0"/>
              <a:t>3 </a:t>
            </a:r>
            <a:r>
              <a:rPr lang="mr-IN" dirty="0"/>
              <a:t>–</a:t>
            </a:r>
            <a:r>
              <a:rPr lang="en-US" dirty="0"/>
              <a:t> Question </a:t>
            </a:r>
            <a:r>
              <a:rPr lang="en-US" dirty="0" smtClean="0"/>
              <a:t>8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5" y="1123950"/>
            <a:ext cx="7504113" cy="2933700"/>
          </a:xfrm>
        </p:spPr>
        <p:txBody>
          <a:bodyPr/>
          <a:lstStyle/>
          <a:p>
            <a:r>
              <a:rPr lang="en-US" dirty="0" smtClean="0"/>
              <a:t>Which can fill in the blank to print 1?</a:t>
            </a:r>
          </a:p>
          <a:p>
            <a:r>
              <a:rPr lang="en-US" sz="2400" dirty="0" err="1">
                <a:latin typeface="Courier"/>
                <a:cs typeface="Courier"/>
              </a:rPr>
              <a:t>System.out.println</a:t>
            </a:r>
            <a:r>
              <a:rPr lang="en-US" sz="2400" dirty="0">
                <a:latin typeface="Courier"/>
                <a:cs typeface="Courier"/>
              </a:rPr>
              <a:t>(</a:t>
            </a:r>
          </a:p>
          <a:p>
            <a:r>
              <a:rPr lang="en-US" sz="2400" dirty="0">
                <a:latin typeface="Courier"/>
                <a:cs typeface="Courier"/>
              </a:rPr>
              <a:t>    "a\t"._____().length());</a:t>
            </a:r>
            <a:endParaRPr lang="en-US" dirty="0" smtClean="0"/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strip()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 err="1" smtClean="0"/>
              <a:t>stripLeading</a:t>
            </a:r>
            <a:r>
              <a:rPr lang="en-US" dirty="0" smtClean="0"/>
              <a:t>()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 err="1" smtClean="0"/>
              <a:t>stripTrailing</a:t>
            </a:r>
            <a:r>
              <a:rPr lang="en-US" dirty="0" smtClean="0"/>
              <a:t>()</a:t>
            </a:r>
          </a:p>
          <a:p>
            <a:pPr marL="514100" indent="-514100">
              <a:buFont typeface="+mj-lt"/>
              <a:buAutoNum type="alphaUcPeriod"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77</a:t>
            </a:fld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4724402" y="2724150"/>
            <a:ext cx="3276599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22729" rIns="0" bIns="0" numCol="1" anchor="t" anchorCtr="0" compatLnSpc="1">
            <a:prstTxWarp prst="textNoShape">
              <a:avLst/>
            </a:prstTxWarp>
          </a:bodyPr>
          <a:lstStyle>
            <a:lvl1pPr marL="274638" indent="-274638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150"/>
              </a:spcAft>
              <a:buClr>
                <a:srgbClr val="000000"/>
              </a:buClr>
              <a:buSzPct val="100000"/>
              <a:buFont typeface="Times New Roman" charset="0"/>
              <a:defRPr sz="2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00075" indent="-228600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925"/>
              </a:spcAft>
              <a:buClr>
                <a:srgbClr val="000000"/>
              </a:buClr>
              <a:buSzPct val="100000"/>
              <a:buFont typeface="Times New Roman" charset="0"/>
              <a:defRPr sz="23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923925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688"/>
              </a:spcAft>
              <a:buClr>
                <a:srgbClr val="000000"/>
              </a:buClr>
              <a:buSzPct val="100000"/>
              <a:buFont typeface="Times New Roman" charset="0"/>
              <a:defRPr sz="19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293813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46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663700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8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036376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2406627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2776877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147126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100" indent="-514100">
              <a:buFont typeface="+mj-lt"/>
              <a:buAutoNum type="alphaUcPeriod" startAt="4"/>
            </a:pPr>
            <a:r>
              <a:rPr lang="en-US" dirty="0" smtClean="0"/>
              <a:t>trim()</a:t>
            </a:r>
          </a:p>
          <a:p>
            <a:pPr marL="514100" indent="-514100">
              <a:buFont typeface="+mj-lt"/>
              <a:buAutoNum type="alphaUcPeriod" startAt="4"/>
            </a:pPr>
            <a:r>
              <a:rPr lang="en-US" dirty="0" smtClean="0"/>
              <a:t>None of the above</a:t>
            </a:r>
          </a:p>
        </p:txBody>
      </p:sp>
    </p:spTree>
    <p:extLst>
      <p:ext uri="{BB962C8B-B14F-4D97-AF65-F5344CB8AC3E}">
        <p14:creationId xmlns:p14="http://schemas.microsoft.com/office/powerpoint/2010/main" val="29969435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85750"/>
            <a:ext cx="7569200" cy="852488"/>
          </a:xfrm>
        </p:spPr>
        <p:txBody>
          <a:bodyPr/>
          <a:lstStyle/>
          <a:p>
            <a:r>
              <a:rPr lang="en-US" dirty="0"/>
              <a:t>Module </a:t>
            </a:r>
            <a:r>
              <a:rPr lang="en-US" dirty="0" smtClean="0"/>
              <a:t>3 </a:t>
            </a:r>
            <a:r>
              <a:rPr lang="mr-IN" dirty="0"/>
              <a:t>–</a:t>
            </a:r>
            <a:r>
              <a:rPr lang="en-US" dirty="0"/>
              <a:t> Question 9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5" y="1123950"/>
            <a:ext cx="7504113" cy="2933700"/>
          </a:xfrm>
        </p:spPr>
        <p:txBody>
          <a:bodyPr/>
          <a:lstStyle/>
          <a:p>
            <a:r>
              <a:rPr lang="en-US" dirty="0" smtClean="0"/>
              <a:t>What does the following output?</a:t>
            </a:r>
          </a:p>
          <a:p>
            <a:r>
              <a:rPr lang="en-US" sz="2400" dirty="0">
                <a:latin typeface="Courier"/>
                <a:cs typeface="Courier"/>
              </a:rPr>
              <a:t>List list = </a:t>
            </a:r>
            <a:r>
              <a:rPr lang="en-US" sz="2400" dirty="0" err="1">
                <a:latin typeface="Courier"/>
                <a:cs typeface="Courier"/>
              </a:rPr>
              <a:t>Arrays.asList</a:t>
            </a:r>
            <a:r>
              <a:rPr lang="en-US" sz="2400" dirty="0">
                <a:latin typeface="Courier"/>
                <a:cs typeface="Courier"/>
              </a:rPr>
              <a:t>(1, 2, 3);</a:t>
            </a:r>
          </a:p>
          <a:p>
            <a:r>
              <a:rPr lang="en-US" sz="2400" dirty="0" err="1">
                <a:latin typeface="Courier"/>
                <a:cs typeface="Courier"/>
              </a:rPr>
              <a:t>list.remove</a:t>
            </a:r>
            <a:r>
              <a:rPr lang="en-US" sz="2400" dirty="0">
                <a:latin typeface="Courier"/>
                <a:cs typeface="Courier"/>
              </a:rPr>
              <a:t>(2);</a:t>
            </a:r>
          </a:p>
          <a:p>
            <a:r>
              <a:rPr lang="en-US" sz="2400" dirty="0" err="1">
                <a:latin typeface="Courier"/>
                <a:cs typeface="Courier"/>
              </a:rPr>
              <a:t>System.out.println</a:t>
            </a:r>
            <a:r>
              <a:rPr lang="en-US" sz="2400" dirty="0">
                <a:latin typeface="Courier"/>
                <a:cs typeface="Courier"/>
              </a:rPr>
              <a:t>(list);</a:t>
            </a:r>
            <a:endParaRPr lang="en-US" sz="1200" dirty="0"/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[1, 2, 3]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[1, 3]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[1, 2]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78</a:t>
            </a:fld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4724405" y="3105150"/>
            <a:ext cx="3276599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22729" rIns="0" bIns="0" numCol="1" anchor="t" anchorCtr="0" compatLnSpc="1">
            <a:prstTxWarp prst="textNoShape">
              <a:avLst/>
            </a:prstTxWarp>
          </a:bodyPr>
          <a:lstStyle>
            <a:lvl1pPr marL="274638" indent="-274638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150"/>
              </a:spcAft>
              <a:buClr>
                <a:srgbClr val="000000"/>
              </a:buClr>
              <a:buSzPct val="100000"/>
              <a:buFont typeface="Times New Roman" charset="0"/>
              <a:defRPr sz="2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00075" indent="-228600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925"/>
              </a:spcAft>
              <a:buClr>
                <a:srgbClr val="000000"/>
              </a:buClr>
              <a:buSzPct val="100000"/>
              <a:buFont typeface="Times New Roman" charset="0"/>
              <a:defRPr sz="23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923925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688"/>
              </a:spcAft>
              <a:buClr>
                <a:srgbClr val="000000"/>
              </a:buClr>
              <a:buSzPct val="100000"/>
              <a:buFont typeface="Times New Roman" charset="0"/>
              <a:defRPr sz="19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293813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46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663700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8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036376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2406627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2776877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147126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100" indent="-514100">
              <a:buFont typeface="+mj-lt"/>
              <a:buAutoNum type="alphaUcPeriod" startAt="4"/>
            </a:pPr>
            <a:r>
              <a:rPr lang="en-US" dirty="0" smtClean="0"/>
              <a:t>Code does not compile</a:t>
            </a:r>
          </a:p>
          <a:p>
            <a:pPr marL="514100" indent="-514100">
              <a:buFont typeface="+mj-lt"/>
              <a:buAutoNum type="alphaUcPeriod" startAt="4"/>
            </a:pPr>
            <a:r>
              <a:rPr lang="en-US" dirty="0" smtClean="0"/>
              <a:t>Throws exception</a:t>
            </a:r>
          </a:p>
          <a:p>
            <a:pPr marL="0" indent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12344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85750"/>
            <a:ext cx="7569200" cy="852488"/>
          </a:xfrm>
        </p:spPr>
        <p:txBody>
          <a:bodyPr/>
          <a:lstStyle/>
          <a:p>
            <a:r>
              <a:rPr lang="en-US" dirty="0"/>
              <a:t>Module </a:t>
            </a:r>
            <a:r>
              <a:rPr lang="en-US" dirty="0" smtClean="0"/>
              <a:t>3 </a:t>
            </a:r>
            <a:r>
              <a:rPr lang="mr-IN" dirty="0"/>
              <a:t>–</a:t>
            </a:r>
            <a:r>
              <a:rPr lang="en-US" dirty="0"/>
              <a:t> Question </a:t>
            </a:r>
            <a:r>
              <a:rPr lang="en-US" dirty="0" smtClean="0"/>
              <a:t>10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5" y="1123950"/>
            <a:ext cx="7504113" cy="2933700"/>
          </a:xfrm>
        </p:spPr>
        <p:txBody>
          <a:bodyPr/>
          <a:lstStyle/>
          <a:p>
            <a:r>
              <a:rPr lang="en-US" dirty="0" smtClean="0"/>
              <a:t>Which can fill in the blank to print 1?</a:t>
            </a:r>
          </a:p>
          <a:p>
            <a:r>
              <a:rPr lang="en-US" sz="2400" dirty="0">
                <a:latin typeface="Courier"/>
                <a:cs typeface="Courier"/>
              </a:rPr>
              <a:t>char whitespace = '\u001D';</a:t>
            </a:r>
          </a:p>
          <a:p>
            <a:r>
              <a:rPr lang="en-US" sz="2400" dirty="0">
                <a:latin typeface="Courier"/>
                <a:cs typeface="Courier"/>
              </a:rPr>
              <a:t>String </a:t>
            </a:r>
            <a:r>
              <a:rPr lang="en-US" sz="2400" dirty="0" err="1">
                <a:latin typeface="Courier"/>
                <a:cs typeface="Courier"/>
              </a:rPr>
              <a:t>str</a:t>
            </a:r>
            <a:r>
              <a:rPr lang="en-US" sz="2400" dirty="0">
                <a:latin typeface="Courier"/>
                <a:cs typeface="Courier"/>
              </a:rPr>
              <a:t> = whitespace + "x";</a:t>
            </a:r>
          </a:p>
          <a:p>
            <a:r>
              <a:rPr lang="en-US" sz="2400" dirty="0" err="1">
                <a:latin typeface="Courier"/>
                <a:cs typeface="Courier"/>
              </a:rPr>
              <a:t>System.out.println</a:t>
            </a:r>
            <a:r>
              <a:rPr lang="en-US" sz="2400" dirty="0">
                <a:latin typeface="Courier"/>
                <a:cs typeface="Courier"/>
              </a:rPr>
              <a:t>(</a:t>
            </a:r>
          </a:p>
          <a:p>
            <a:r>
              <a:rPr lang="en-US" sz="2400" dirty="0" smtClean="0">
                <a:latin typeface="Courier"/>
                <a:cs typeface="Courier"/>
              </a:rPr>
              <a:t> str.________().length());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 err="1" smtClean="0"/>
              <a:t>stripLeading</a:t>
            </a:r>
            <a:r>
              <a:rPr lang="en-US" dirty="0" smtClean="0"/>
              <a:t>()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 err="1" smtClean="0"/>
              <a:t>stripTrailing</a:t>
            </a:r>
            <a:r>
              <a:rPr lang="en-US" dirty="0" smtClean="0"/>
              <a:t>()</a:t>
            </a:r>
          </a:p>
          <a:p>
            <a:pPr marL="514100" indent="-514100">
              <a:buFont typeface="+mj-lt"/>
              <a:buAutoNum type="alphaUcPeriod"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79</a:t>
            </a:fld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4724402" y="3486150"/>
            <a:ext cx="3276599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22729" rIns="0" bIns="0" numCol="1" anchor="t" anchorCtr="0" compatLnSpc="1">
            <a:prstTxWarp prst="textNoShape">
              <a:avLst/>
            </a:prstTxWarp>
          </a:bodyPr>
          <a:lstStyle>
            <a:lvl1pPr marL="274638" indent="-274638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150"/>
              </a:spcAft>
              <a:buClr>
                <a:srgbClr val="000000"/>
              </a:buClr>
              <a:buSzPct val="100000"/>
              <a:buFont typeface="Times New Roman" charset="0"/>
              <a:defRPr sz="2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00075" indent="-228600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925"/>
              </a:spcAft>
              <a:buClr>
                <a:srgbClr val="000000"/>
              </a:buClr>
              <a:buSzPct val="100000"/>
              <a:buFont typeface="Times New Roman" charset="0"/>
              <a:defRPr sz="23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923925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688"/>
              </a:spcAft>
              <a:buClr>
                <a:srgbClr val="000000"/>
              </a:buClr>
              <a:buSzPct val="100000"/>
              <a:buFont typeface="Times New Roman" charset="0"/>
              <a:defRPr sz="19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293813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46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663700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8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036376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2406627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2776877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147126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lphaUcPeriod" startAt="3"/>
            </a:pPr>
            <a:r>
              <a:rPr lang="en-US" dirty="0" smtClean="0"/>
              <a:t>strip</a:t>
            </a:r>
            <a:r>
              <a:rPr lang="en-US" dirty="0" smtClean="0"/>
              <a:t>(</a:t>
            </a:r>
            <a:r>
              <a:rPr lang="en-US" dirty="0" smtClean="0"/>
              <a:t>)</a:t>
            </a:r>
          </a:p>
          <a:p>
            <a:pPr marL="514100" indent="-514100">
              <a:buFont typeface="+mj-lt"/>
              <a:buAutoNum type="alphaUcPeriod" startAt="3"/>
            </a:pPr>
            <a:r>
              <a:rPr lang="en-US" dirty="0" smtClean="0"/>
              <a:t>None of the above</a:t>
            </a:r>
          </a:p>
        </p:txBody>
      </p:sp>
    </p:spTree>
    <p:extLst>
      <p:ext uri="{BB962C8B-B14F-4D97-AF65-F5344CB8AC3E}">
        <p14:creationId xmlns:p14="http://schemas.microsoft.com/office/powerpoint/2010/main" val="37984588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361950"/>
            <a:ext cx="7569200" cy="852488"/>
          </a:xfrm>
        </p:spPr>
        <p:txBody>
          <a:bodyPr/>
          <a:lstStyle/>
          <a:p>
            <a:r>
              <a:rPr lang="en-US" dirty="0" smtClean="0"/>
              <a:t>Labs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5" y="1352550"/>
            <a:ext cx="7504113" cy="2933700"/>
          </a:xfrm>
        </p:spPr>
        <p:txBody>
          <a:bodyPr/>
          <a:lstStyle/>
          <a:p>
            <a:pPr marL="514100" indent="-514100">
              <a:buFont typeface="Arial"/>
              <a:buChar char="•"/>
            </a:pPr>
            <a:r>
              <a:rPr lang="en-US" sz="2400" dirty="0"/>
              <a:t>I will sprinkle in some concepts form earlier version of Java into the labs. (ex: reading from a file). </a:t>
            </a:r>
          </a:p>
          <a:p>
            <a:pPr marL="514100" indent="-514100">
              <a:buFont typeface="Arial"/>
              <a:buChar char="•"/>
            </a:pPr>
            <a:r>
              <a:rPr lang="en-US" sz="2400" dirty="0"/>
              <a:t>If you are not familiar with these, it is fine to Google or ask me.</a:t>
            </a:r>
            <a:endParaRPr lang="en-US" sz="24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90053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85750"/>
            <a:ext cx="7569200" cy="852488"/>
          </a:xfrm>
        </p:spPr>
        <p:txBody>
          <a:bodyPr/>
          <a:lstStyle/>
          <a:p>
            <a:r>
              <a:rPr lang="en-US" dirty="0"/>
              <a:t>Module </a:t>
            </a:r>
            <a:r>
              <a:rPr lang="en-US" dirty="0" smtClean="0"/>
              <a:t>3 </a:t>
            </a:r>
            <a:r>
              <a:rPr lang="mr-IN" dirty="0"/>
              <a:t>–</a:t>
            </a:r>
            <a:r>
              <a:rPr lang="en-US" dirty="0"/>
              <a:t> Question </a:t>
            </a:r>
            <a:r>
              <a:rPr lang="en-US" dirty="0" smtClean="0"/>
              <a:t>11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5" y="1123950"/>
            <a:ext cx="7504113" cy="2933700"/>
          </a:xfrm>
        </p:spPr>
        <p:txBody>
          <a:bodyPr/>
          <a:lstStyle/>
          <a:p>
            <a:r>
              <a:rPr lang="en-US" dirty="0" smtClean="0"/>
              <a:t>What does the following output?</a:t>
            </a:r>
          </a:p>
          <a:p>
            <a:r>
              <a:rPr lang="en-US" sz="2400" dirty="0">
                <a:latin typeface="Courier"/>
                <a:cs typeface="Courier"/>
              </a:rPr>
              <a:t>List list = </a:t>
            </a:r>
            <a:r>
              <a:rPr lang="en-US" sz="2400" dirty="0" err="1">
                <a:latin typeface="Courier"/>
                <a:cs typeface="Courier"/>
              </a:rPr>
              <a:t>Arrays.asList</a:t>
            </a:r>
            <a:r>
              <a:rPr lang="en-US" sz="2400" dirty="0">
                <a:latin typeface="Courier"/>
                <a:cs typeface="Courier"/>
              </a:rPr>
              <a:t>(1, 2, 3);</a:t>
            </a:r>
          </a:p>
          <a:p>
            <a:r>
              <a:rPr lang="en-US" sz="2400" dirty="0" err="1">
                <a:latin typeface="Courier"/>
                <a:cs typeface="Courier"/>
              </a:rPr>
              <a:t>list.set</a:t>
            </a:r>
            <a:r>
              <a:rPr lang="en-US" sz="2400" dirty="0">
                <a:latin typeface="Courier"/>
                <a:cs typeface="Courier"/>
              </a:rPr>
              <a:t>(1, 0);</a:t>
            </a:r>
          </a:p>
          <a:p>
            <a:r>
              <a:rPr lang="en-US" sz="2400" dirty="0" err="1">
                <a:latin typeface="Courier"/>
                <a:cs typeface="Courier"/>
              </a:rPr>
              <a:t>System.out.println</a:t>
            </a:r>
            <a:r>
              <a:rPr lang="en-US" sz="2400" dirty="0">
                <a:latin typeface="Courier"/>
                <a:cs typeface="Courier"/>
              </a:rPr>
              <a:t>(list);</a:t>
            </a:r>
            <a:endParaRPr lang="en-US" sz="1200" dirty="0"/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[1, 0, 3]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[1, 2, 3]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null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80</a:t>
            </a:fld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4724405" y="3105150"/>
            <a:ext cx="3276599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22729" rIns="0" bIns="0" numCol="1" anchor="t" anchorCtr="0" compatLnSpc="1">
            <a:prstTxWarp prst="textNoShape">
              <a:avLst/>
            </a:prstTxWarp>
          </a:bodyPr>
          <a:lstStyle>
            <a:lvl1pPr marL="274638" indent="-274638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150"/>
              </a:spcAft>
              <a:buClr>
                <a:srgbClr val="000000"/>
              </a:buClr>
              <a:buSzPct val="100000"/>
              <a:buFont typeface="Times New Roman" charset="0"/>
              <a:defRPr sz="2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00075" indent="-228600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925"/>
              </a:spcAft>
              <a:buClr>
                <a:srgbClr val="000000"/>
              </a:buClr>
              <a:buSzPct val="100000"/>
              <a:buFont typeface="Times New Roman" charset="0"/>
              <a:defRPr sz="23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923925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688"/>
              </a:spcAft>
              <a:buClr>
                <a:srgbClr val="000000"/>
              </a:buClr>
              <a:buSzPct val="100000"/>
              <a:buFont typeface="Times New Roman" charset="0"/>
              <a:defRPr sz="19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293813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46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663700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8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036376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2406627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2776877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147126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100" indent="-514100">
              <a:buFont typeface="+mj-lt"/>
              <a:buAutoNum type="alphaUcPeriod" startAt="4"/>
            </a:pPr>
            <a:r>
              <a:rPr lang="en-US" dirty="0" smtClean="0"/>
              <a:t>Code does not compile</a:t>
            </a:r>
          </a:p>
          <a:p>
            <a:pPr marL="514100" indent="-514100">
              <a:buFont typeface="+mj-lt"/>
              <a:buAutoNum type="alphaUcPeriod" startAt="4"/>
            </a:pPr>
            <a:r>
              <a:rPr lang="en-US" dirty="0" smtClean="0"/>
              <a:t>Throws exception</a:t>
            </a:r>
          </a:p>
          <a:p>
            <a:pPr marL="0" indent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665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85750"/>
            <a:ext cx="7569200" cy="852488"/>
          </a:xfrm>
        </p:spPr>
        <p:txBody>
          <a:bodyPr/>
          <a:lstStyle/>
          <a:p>
            <a:r>
              <a:rPr lang="en-US" dirty="0"/>
              <a:t>Module </a:t>
            </a:r>
            <a:r>
              <a:rPr lang="en-US" dirty="0" smtClean="0"/>
              <a:t>3 </a:t>
            </a:r>
            <a:r>
              <a:rPr lang="mr-IN" dirty="0"/>
              <a:t>–</a:t>
            </a:r>
            <a:r>
              <a:rPr lang="en-US" dirty="0"/>
              <a:t> Question </a:t>
            </a:r>
            <a:r>
              <a:rPr lang="en-US" dirty="0" smtClean="0"/>
              <a:t>12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5" y="1123950"/>
            <a:ext cx="7504113" cy="2933700"/>
          </a:xfrm>
        </p:spPr>
        <p:txBody>
          <a:bodyPr/>
          <a:lstStyle/>
          <a:p>
            <a:r>
              <a:rPr lang="en-US" dirty="0" smtClean="0"/>
              <a:t>Which can fill in the blank to print 1?</a:t>
            </a:r>
          </a:p>
          <a:p>
            <a:r>
              <a:rPr lang="en-US" sz="2400" dirty="0">
                <a:latin typeface="Courier"/>
                <a:cs typeface="Courier"/>
              </a:rPr>
              <a:t>char whitespace = '\t';</a:t>
            </a:r>
          </a:p>
          <a:p>
            <a:r>
              <a:rPr lang="en-US" sz="2400" dirty="0">
                <a:latin typeface="Courier"/>
                <a:cs typeface="Courier"/>
              </a:rPr>
              <a:t>String </a:t>
            </a:r>
            <a:r>
              <a:rPr lang="en-US" sz="2400" dirty="0" err="1">
                <a:latin typeface="Courier"/>
                <a:cs typeface="Courier"/>
              </a:rPr>
              <a:t>str</a:t>
            </a:r>
            <a:r>
              <a:rPr lang="en-US" sz="2400" dirty="0">
                <a:latin typeface="Courier"/>
                <a:cs typeface="Courier"/>
              </a:rPr>
              <a:t> = whitespace + "x";</a:t>
            </a:r>
          </a:p>
          <a:p>
            <a:r>
              <a:rPr lang="en-US" sz="2400" dirty="0" err="1">
                <a:latin typeface="Courier"/>
                <a:cs typeface="Courier"/>
              </a:rPr>
              <a:t>System.out.println</a:t>
            </a:r>
            <a:r>
              <a:rPr lang="en-US" sz="2400" dirty="0">
                <a:latin typeface="Courier"/>
                <a:cs typeface="Courier"/>
              </a:rPr>
              <a:t>(</a:t>
            </a:r>
          </a:p>
          <a:p>
            <a:r>
              <a:rPr lang="en-US" sz="2400" dirty="0"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str.</a:t>
            </a:r>
            <a:r>
              <a:rPr lang="en-US" sz="2400" dirty="0" smtClean="0">
                <a:latin typeface="Courier"/>
                <a:cs typeface="Courier"/>
              </a:rPr>
              <a:t>________(</a:t>
            </a:r>
            <a:r>
              <a:rPr lang="en-US" sz="2400" dirty="0">
                <a:latin typeface="Courier"/>
                <a:cs typeface="Courier"/>
              </a:rPr>
              <a:t>).length());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 err="1" smtClean="0"/>
              <a:t>stripLeading</a:t>
            </a:r>
            <a:r>
              <a:rPr lang="en-US" dirty="0" smtClean="0"/>
              <a:t>()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 err="1" smtClean="0"/>
              <a:t>stripTrailing</a:t>
            </a:r>
            <a:r>
              <a:rPr lang="en-US" dirty="0" smtClean="0"/>
              <a:t>()</a:t>
            </a:r>
          </a:p>
          <a:p>
            <a:pPr marL="514100" indent="-514100">
              <a:buFont typeface="+mj-lt"/>
              <a:buAutoNum type="alphaUcPeriod"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81</a:t>
            </a:fld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4724402" y="3486150"/>
            <a:ext cx="3276599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22729" rIns="0" bIns="0" numCol="1" anchor="t" anchorCtr="0" compatLnSpc="1">
            <a:prstTxWarp prst="textNoShape">
              <a:avLst/>
            </a:prstTxWarp>
          </a:bodyPr>
          <a:lstStyle>
            <a:lvl1pPr marL="274638" indent="-274638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150"/>
              </a:spcAft>
              <a:buClr>
                <a:srgbClr val="000000"/>
              </a:buClr>
              <a:buSzPct val="100000"/>
              <a:buFont typeface="Times New Roman" charset="0"/>
              <a:defRPr sz="2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00075" indent="-228600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925"/>
              </a:spcAft>
              <a:buClr>
                <a:srgbClr val="000000"/>
              </a:buClr>
              <a:buSzPct val="100000"/>
              <a:buFont typeface="Times New Roman" charset="0"/>
              <a:defRPr sz="23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923925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688"/>
              </a:spcAft>
              <a:buClr>
                <a:srgbClr val="000000"/>
              </a:buClr>
              <a:buSzPct val="100000"/>
              <a:buFont typeface="Times New Roman" charset="0"/>
              <a:defRPr sz="19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293813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46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663700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8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036376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2406627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2776877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147126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lphaUcPeriod" startAt="3"/>
            </a:pPr>
            <a:r>
              <a:rPr lang="en-US" dirty="0" smtClean="0"/>
              <a:t>trim()</a:t>
            </a:r>
          </a:p>
          <a:p>
            <a:pPr marL="514100" indent="-514100">
              <a:buFont typeface="+mj-lt"/>
              <a:buAutoNum type="alphaUcPeriod" startAt="3"/>
            </a:pPr>
            <a:r>
              <a:rPr lang="en-US" dirty="0" smtClean="0"/>
              <a:t>None of the above</a:t>
            </a:r>
          </a:p>
        </p:txBody>
      </p:sp>
    </p:spTree>
    <p:extLst>
      <p:ext uri="{BB962C8B-B14F-4D97-AF65-F5344CB8AC3E}">
        <p14:creationId xmlns:p14="http://schemas.microsoft.com/office/powerpoint/2010/main" val="20086812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85750"/>
            <a:ext cx="7569200" cy="852488"/>
          </a:xfrm>
        </p:spPr>
        <p:txBody>
          <a:bodyPr/>
          <a:lstStyle/>
          <a:p>
            <a:r>
              <a:rPr lang="en-US" dirty="0"/>
              <a:t>Module </a:t>
            </a:r>
            <a:r>
              <a:rPr lang="en-US" dirty="0" smtClean="0"/>
              <a:t>3 </a:t>
            </a:r>
            <a:r>
              <a:rPr lang="mr-IN" dirty="0"/>
              <a:t>–</a:t>
            </a:r>
            <a:r>
              <a:rPr lang="en-US" dirty="0"/>
              <a:t> Question </a:t>
            </a:r>
            <a:r>
              <a:rPr lang="en-US" dirty="0" smtClean="0"/>
              <a:t>13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5" y="1123950"/>
            <a:ext cx="7504113" cy="2933700"/>
          </a:xfrm>
        </p:spPr>
        <p:txBody>
          <a:bodyPr/>
          <a:lstStyle/>
          <a:p>
            <a:r>
              <a:rPr lang="en-US" dirty="0" smtClean="0"/>
              <a:t>What does the following output?</a:t>
            </a:r>
          </a:p>
          <a:p>
            <a:r>
              <a:rPr lang="en-US" sz="2400" dirty="0">
                <a:latin typeface="Courier"/>
                <a:cs typeface="Courier"/>
              </a:rPr>
              <a:t>List&lt;Integer&gt; list = </a:t>
            </a:r>
            <a:r>
              <a:rPr lang="en-US" sz="2400" dirty="0" err="1">
                <a:latin typeface="Courier"/>
                <a:cs typeface="Courier"/>
              </a:rPr>
              <a:t>List.of</a:t>
            </a:r>
            <a:r>
              <a:rPr lang="en-US" sz="2400" dirty="0">
                <a:latin typeface="Courier"/>
                <a:cs typeface="Courier"/>
              </a:rPr>
              <a:t>(1, 2, 3);</a:t>
            </a:r>
          </a:p>
          <a:p>
            <a:r>
              <a:rPr lang="en-US" sz="2400" dirty="0" err="1">
                <a:latin typeface="Courier"/>
                <a:cs typeface="Courier"/>
              </a:rPr>
              <a:t>list.set</a:t>
            </a:r>
            <a:r>
              <a:rPr lang="en-US" sz="2400" dirty="0">
                <a:latin typeface="Courier"/>
                <a:cs typeface="Courier"/>
              </a:rPr>
              <a:t>(1, 0);</a:t>
            </a:r>
          </a:p>
          <a:p>
            <a:r>
              <a:rPr lang="en-US" sz="2400" dirty="0" err="1">
                <a:latin typeface="Courier"/>
                <a:cs typeface="Courier"/>
              </a:rPr>
              <a:t>System.out.println</a:t>
            </a:r>
            <a:r>
              <a:rPr lang="en-US" sz="2400" dirty="0">
                <a:latin typeface="Courier"/>
                <a:cs typeface="Courier"/>
              </a:rPr>
              <a:t>(list);</a:t>
            </a:r>
            <a:endParaRPr lang="en-US" sz="1200" dirty="0"/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[1, 0, 3]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[1, 2, 3]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null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82</a:t>
            </a:fld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4724405" y="3105150"/>
            <a:ext cx="3276599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22729" rIns="0" bIns="0" numCol="1" anchor="t" anchorCtr="0" compatLnSpc="1">
            <a:prstTxWarp prst="textNoShape">
              <a:avLst/>
            </a:prstTxWarp>
          </a:bodyPr>
          <a:lstStyle>
            <a:lvl1pPr marL="274638" indent="-274638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150"/>
              </a:spcAft>
              <a:buClr>
                <a:srgbClr val="000000"/>
              </a:buClr>
              <a:buSzPct val="100000"/>
              <a:buFont typeface="Times New Roman" charset="0"/>
              <a:defRPr sz="2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00075" indent="-228600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925"/>
              </a:spcAft>
              <a:buClr>
                <a:srgbClr val="000000"/>
              </a:buClr>
              <a:buSzPct val="100000"/>
              <a:buFont typeface="Times New Roman" charset="0"/>
              <a:defRPr sz="23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923925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688"/>
              </a:spcAft>
              <a:buClr>
                <a:srgbClr val="000000"/>
              </a:buClr>
              <a:buSzPct val="100000"/>
              <a:buFont typeface="Times New Roman" charset="0"/>
              <a:defRPr sz="19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293813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46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663700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8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036376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2406627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2776877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147126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100" indent="-514100">
              <a:buFont typeface="+mj-lt"/>
              <a:buAutoNum type="alphaUcPeriod" startAt="4"/>
            </a:pPr>
            <a:r>
              <a:rPr lang="en-US" dirty="0" smtClean="0"/>
              <a:t>Code does not compile</a:t>
            </a:r>
          </a:p>
          <a:p>
            <a:pPr marL="514100" indent="-514100">
              <a:buFont typeface="+mj-lt"/>
              <a:buAutoNum type="alphaUcPeriod" startAt="4"/>
            </a:pPr>
            <a:r>
              <a:rPr lang="en-US" dirty="0" smtClean="0"/>
              <a:t>Throws exception</a:t>
            </a:r>
          </a:p>
          <a:p>
            <a:pPr marL="0" indent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13784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85750"/>
            <a:ext cx="7569200" cy="852488"/>
          </a:xfrm>
        </p:spPr>
        <p:txBody>
          <a:bodyPr/>
          <a:lstStyle/>
          <a:p>
            <a:r>
              <a:rPr lang="en-US" dirty="0" smtClean="0"/>
              <a:t>Lab &amp; Break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83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5" y="1047750"/>
            <a:ext cx="7504113" cy="3200400"/>
          </a:xfrm>
        </p:spPr>
        <p:txBody>
          <a:bodyPr/>
          <a:lstStyle/>
          <a:p>
            <a:pPr marL="0" indent="0" algn="ctr"/>
            <a:r>
              <a:rPr lang="en-US" dirty="0" smtClean="0"/>
              <a:t>See handout</a:t>
            </a:r>
          </a:p>
          <a:p>
            <a:pPr marL="514100" indent="-514100" algn="ctr">
              <a:buFont typeface="+mj-lt"/>
              <a:buAutoNum type="arabicPeriod"/>
            </a:pP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1581150"/>
            <a:ext cx="2647950" cy="26479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7800" y="1657350"/>
            <a:ext cx="2495550" cy="249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0544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Module 4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6977" indent="-456977">
              <a:buFont typeface="Arial"/>
              <a:buChar char="•"/>
            </a:pPr>
            <a:r>
              <a:rPr lang="en-US" dirty="0" smtClean="0"/>
              <a:t>Review lab</a:t>
            </a:r>
          </a:p>
          <a:p>
            <a:pPr marL="456977" indent="-456977">
              <a:buFont typeface="Arial"/>
              <a:buChar char="•"/>
            </a:pPr>
            <a:r>
              <a:rPr lang="en-US" dirty="0" smtClean="0"/>
              <a:t>Single file execution</a:t>
            </a:r>
          </a:p>
          <a:p>
            <a:pPr marL="456977" indent="-456977">
              <a:buFont typeface="Arial"/>
              <a:buChar char="•"/>
            </a:pPr>
            <a:r>
              <a:rPr lang="en-US" dirty="0" smtClean="0"/>
              <a:t>Deprecation</a:t>
            </a:r>
          </a:p>
          <a:p>
            <a:pPr marL="456977" indent="-456977">
              <a:buFont typeface="Arial"/>
              <a:buChar char="•"/>
            </a:pPr>
            <a:r>
              <a:rPr lang="en-US" dirty="0" err="1"/>
              <a:t>JShell</a:t>
            </a:r>
            <a:endParaRPr lang="en-US" dirty="0"/>
          </a:p>
          <a:p>
            <a:pPr marL="456977" indent="-456977">
              <a:buFont typeface="Arial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00311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 lab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100" indent="-514100">
              <a:buFont typeface="+mj-lt"/>
              <a:buAutoNum type="arabicPeriod"/>
            </a:pPr>
            <a:r>
              <a:rPr lang="en-US" dirty="0" smtClean="0"/>
              <a:t>Which operations succeeded on </a:t>
            </a:r>
            <a:r>
              <a:rPr lang="en-US" dirty="0" err="1" smtClean="0"/>
              <a:t>Arrays.asList</a:t>
            </a:r>
            <a:r>
              <a:rPr lang="en-US" dirty="0" smtClean="0"/>
              <a:t>?</a:t>
            </a:r>
          </a:p>
          <a:p>
            <a:pPr marL="514100" indent="-514100">
              <a:buFont typeface="+mj-lt"/>
              <a:buAutoNum type="arabicPeriod"/>
            </a:pPr>
            <a:r>
              <a:rPr lang="en-US" dirty="0" smtClean="0"/>
              <a:t>Did any operations succeed on </a:t>
            </a:r>
            <a:r>
              <a:rPr lang="en-US" dirty="0" err="1" smtClean="0"/>
              <a:t>List.of</a:t>
            </a:r>
            <a:r>
              <a:rPr lang="en-US" dirty="0" smtClean="0"/>
              <a:t>?</a:t>
            </a:r>
          </a:p>
          <a:p>
            <a:pPr marL="514100" indent="-514100">
              <a:buFont typeface="+mj-lt"/>
              <a:buAutoNum type="arabicPeriod"/>
            </a:pPr>
            <a:r>
              <a:rPr lang="en-US" dirty="0" smtClean="0"/>
              <a:t>Why do we need strip(), </a:t>
            </a:r>
            <a:r>
              <a:rPr lang="en-US" dirty="0" err="1" smtClean="0"/>
              <a:t>stripLeading</a:t>
            </a:r>
            <a:r>
              <a:rPr lang="en-US" dirty="0" smtClean="0"/>
              <a:t>() and </a:t>
            </a:r>
            <a:r>
              <a:rPr lang="en-US" dirty="0" err="1" smtClean="0"/>
              <a:t>stripTrailing</a:t>
            </a:r>
            <a:r>
              <a:rPr lang="en-US" dirty="0" smtClean="0"/>
              <a:t>()?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92117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369672">
              <a:defRPr/>
            </a:pPr>
            <a:r>
              <a:rPr lang="en-US" dirty="0" smtClean="0"/>
              <a:t>New java launcher mode</a:t>
            </a:r>
            <a:endParaRPr lang="en-US" dirty="0"/>
          </a:p>
        </p:txBody>
      </p:sp>
      <p:graphicFrame>
        <p:nvGraphicFramePr>
          <p:cNvPr id="3" name="Content Placeholder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87363757"/>
              </p:ext>
            </p:extLst>
          </p:nvPr>
        </p:nvGraphicFramePr>
        <p:xfrm>
          <a:off x="838200" y="1276350"/>
          <a:ext cx="7315200" cy="2703512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3733800"/>
                <a:gridCol w="3581400"/>
              </a:tblGrid>
              <a:tr h="426951">
                <a:tc>
                  <a:txBody>
                    <a:bodyPr/>
                    <a:lstStyle/>
                    <a:p>
                      <a:r>
                        <a:rPr lang="en-US" sz="2200" dirty="0" smtClean="0"/>
                        <a:t>Full command</a:t>
                      </a:r>
                      <a:endParaRPr lang="en-US" sz="2200" dirty="0"/>
                    </a:p>
                  </a:txBody>
                  <a:tcPr marT="45745" marB="45745"/>
                </a:tc>
                <a:tc>
                  <a:txBody>
                    <a:bodyPr/>
                    <a:lstStyle/>
                    <a:p>
                      <a:r>
                        <a:rPr lang="en-US" sz="2200" dirty="0" smtClean="0"/>
                        <a:t>Shorthand</a:t>
                      </a:r>
                      <a:endParaRPr lang="en-US" sz="2200" dirty="0"/>
                    </a:p>
                  </a:txBody>
                  <a:tcPr marT="45745" marB="45745"/>
                </a:tc>
              </a:tr>
              <a:tr h="1087196">
                <a:tc>
                  <a:txBody>
                    <a:bodyPr/>
                    <a:lstStyle/>
                    <a:p>
                      <a:pPr marL="0" indent="0">
                        <a:defRPr/>
                      </a:pPr>
                      <a:r>
                        <a:rPr lang="en-US" sz="2200" dirty="0" err="1" smtClean="0">
                          <a:latin typeface="Courier"/>
                          <a:ea typeface="ＭＳ Ｐゴシック" charset="0"/>
                          <a:cs typeface="Courier"/>
                        </a:rPr>
                        <a:t>javac</a:t>
                      </a:r>
                      <a:r>
                        <a:rPr lang="en-US" sz="2200" dirty="0" smtClean="0">
                          <a:latin typeface="Courier"/>
                          <a:ea typeface="ＭＳ Ｐゴシック" charset="0"/>
                          <a:cs typeface="Courier"/>
                        </a:rPr>
                        <a:t> </a:t>
                      </a:r>
                      <a:r>
                        <a:rPr lang="en-US" sz="2200" dirty="0" err="1" smtClean="0">
                          <a:latin typeface="Courier"/>
                          <a:ea typeface="ＭＳ Ｐゴシック" charset="0"/>
                          <a:cs typeface="Courier"/>
                        </a:rPr>
                        <a:t>HelloWorld.java</a:t>
                      </a:r>
                      <a:endParaRPr lang="en-US" sz="2200" dirty="0" smtClean="0">
                        <a:latin typeface="Courier"/>
                        <a:ea typeface="ＭＳ Ｐゴシック" charset="0"/>
                        <a:cs typeface="Courier"/>
                      </a:endParaRPr>
                    </a:p>
                    <a:p>
                      <a:pPr marL="0" indent="0">
                        <a:defRPr/>
                      </a:pPr>
                      <a:r>
                        <a:rPr lang="en-US" sz="2200" dirty="0" smtClean="0">
                          <a:latin typeface="Courier"/>
                          <a:ea typeface="ＭＳ Ｐゴシック" charset="0"/>
                          <a:cs typeface="Courier"/>
                        </a:rPr>
                        <a:t>java </a:t>
                      </a:r>
                      <a:r>
                        <a:rPr lang="en-US" sz="2200" dirty="0" err="1" smtClean="0">
                          <a:latin typeface="Courier"/>
                          <a:ea typeface="ＭＳ Ｐゴシック" charset="0"/>
                          <a:cs typeface="Courier"/>
                        </a:rPr>
                        <a:t>HelloWorld</a:t>
                      </a:r>
                      <a:endParaRPr lang="en-US" sz="2200" dirty="0" smtClean="0">
                        <a:latin typeface="Courier"/>
                        <a:ea typeface="ＭＳ Ｐゴシック" charset="0"/>
                        <a:cs typeface="Courier"/>
                      </a:endParaRPr>
                    </a:p>
                  </a:txBody>
                  <a:tcPr marT="45745" marB="45745"/>
                </a:tc>
                <a:tc>
                  <a:txBody>
                    <a:bodyPr/>
                    <a:lstStyle/>
                    <a:p>
                      <a:pPr marL="0" marR="0" indent="0" algn="l" defTabSz="37028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 smtClean="0">
                          <a:latin typeface="Courier"/>
                          <a:ea typeface="ＭＳ Ｐゴシック" charset="0"/>
                          <a:cs typeface="Courier"/>
                        </a:rPr>
                        <a:t>java </a:t>
                      </a:r>
                      <a:r>
                        <a:rPr lang="en-US" sz="2200" dirty="0" err="1" smtClean="0">
                          <a:latin typeface="Courier"/>
                          <a:ea typeface="ＭＳ Ｐゴシック" charset="0"/>
                          <a:cs typeface="Courier"/>
                        </a:rPr>
                        <a:t>HelloWorld.java</a:t>
                      </a:r>
                      <a:endParaRPr lang="en-US" sz="2200" dirty="0" smtClean="0">
                        <a:latin typeface="Courier"/>
                        <a:ea typeface="ＭＳ Ｐゴシック" charset="0"/>
                        <a:cs typeface="Courier"/>
                      </a:endParaRPr>
                    </a:p>
                    <a:p>
                      <a:endParaRPr lang="en-US" sz="2200" dirty="0"/>
                    </a:p>
                  </a:txBody>
                  <a:tcPr marT="45745" marB="45745"/>
                </a:tc>
              </a:tr>
              <a:tr h="426951">
                <a:tc>
                  <a:txBody>
                    <a:bodyPr/>
                    <a:lstStyle/>
                    <a:p>
                      <a:r>
                        <a:rPr lang="en-US" sz="2200" dirty="0" smtClean="0"/>
                        <a:t>Produces</a:t>
                      </a:r>
                      <a:r>
                        <a:rPr lang="en-US" sz="2200" baseline="0" dirty="0" smtClean="0"/>
                        <a:t> class file</a:t>
                      </a:r>
                      <a:endParaRPr lang="en-US" sz="2200" dirty="0"/>
                    </a:p>
                  </a:txBody>
                  <a:tcPr marT="45745" marB="45745"/>
                </a:tc>
                <a:tc>
                  <a:txBody>
                    <a:bodyPr/>
                    <a:lstStyle/>
                    <a:p>
                      <a:r>
                        <a:rPr lang="en-US" sz="2200" dirty="0" smtClean="0"/>
                        <a:t>Fully in memory</a:t>
                      </a:r>
                      <a:endParaRPr lang="en-US" sz="2200" dirty="0"/>
                    </a:p>
                  </a:txBody>
                  <a:tcPr marT="45745" marB="45745"/>
                </a:tc>
              </a:tr>
              <a:tr h="762414">
                <a:tc>
                  <a:txBody>
                    <a:bodyPr/>
                    <a:lstStyle/>
                    <a:p>
                      <a:r>
                        <a:rPr lang="en-US" sz="2200" dirty="0" smtClean="0"/>
                        <a:t>For any program</a:t>
                      </a:r>
                      <a:endParaRPr lang="en-US" sz="2200" dirty="0"/>
                    </a:p>
                  </a:txBody>
                  <a:tcPr marT="45745" marB="45745"/>
                </a:tc>
                <a:tc>
                  <a:txBody>
                    <a:bodyPr/>
                    <a:lstStyle/>
                    <a:p>
                      <a:r>
                        <a:rPr lang="en-US" sz="2200" dirty="0" smtClean="0"/>
                        <a:t>For programs</a:t>
                      </a:r>
                      <a:r>
                        <a:rPr lang="en-US" sz="2200" baseline="0" dirty="0" smtClean="0"/>
                        <a:t> with one file</a:t>
                      </a:r>
                      <a:endParaRPr lang="en-US" sz="2200" dirty="0"/>
                    </a:p>
                  </a:txBody>
                  <a:tcPr marT="45745" marB="45745"/>
                </a:tc>
              </a:tr>
            </a:tbl>
          </a:graphicData>
        </a:graphic>
      </p:graphicFrame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C5C00DD-7145-7443-85E9-F984D4431990}" type="slidenum">
              <a:rPr lang="en-US"/>
              <a:pPr>
                <a:defRPr/>
              </a:pPr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0945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“Launch Single-File Source-Code”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6977" indent="-456977">
              <a:buFont typeface="Arial"/>
              <a:buChar char="•"/>
            </a:pPr>
            <a:r>
              <a:rPr lang="en-US" dirty="0" smtClean="0"/>
              <a:t>Designed to reduce ceremony</a:t>
            </a:r>
          </a:p>
          <a:p>
            <a:pPr marL="782256" lvl="1" indent="-456977">
              <a:buFont typeface="Arial"/>
              <a:buChar char="•"/>
            </a:pPr>
            <a:r>
              <a:rPr lang="en-US" dirty="0" smtClean="0"/>
              <a:t>For students learning Java</a:t>
            </a:r>
          </a:p>
          <a:p>
            <a:pPr marL="782256" lvl="1" indent="-456977">
              <a:buFont typeface="Arial"/>
              <a:buChar char="•"/>
            </a:pPr>
            <a:r>
              <a:rPr lang="en-US" dirty="0" smtClean="0"/>
              <a:t>Quick experiments</a:t>
            </a:r>
          </a:p>
          <a:p>
            <a:pPr marL="456977" indent="-456977">
              <a:buFont typeface="Arial"/>
              <a:buChar char="•"/>
            </a:pPr>
            <a:endParaRPr lang="en-US" dirty="0" smtClean="0"/>
          </a:p>
          <a:p>
            <a:pPr marL="456977" indent="-456977">
              <a:buFont typeface="Arial"/>
              <a:buChar char="•"/>
            </a:pPr>
            <a:r>
              <a:rPr lang="en-US" dirty="0" smtClean="0"/>
              <a:t>Can have multiple classes in same file</a:t>
            </a:r>
          </a:p>
          <a:p>
            <a:pPr marL="456977" indent="-456977">
              <a:buFont typeface="Arial"/>
              <a:buChar char="•"/>
            </a:pPr>
            <a:r>
              <a:rPr lang="en-US" dirty="0" smtClean="0"/>
              <a:t>Can use built in Java classes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87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71196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88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1504950"/>
            <a:ext cx="4559300" cy="13462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90600" y="3943353"/>
            <a:ext cx="5181600" cy="367622"/>
          </a:xfrm>
          <a:prstGeom prst="rect">
            <a:avLst/>
          </a:prstGeom>
          <a:noFill/>
        </p:spPr>
        <p:txBody>
          <a:bodyPr wrap="square" lIns="91395" tIns="45699" rIns="91395" bIns="45699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java  </a:t>
            </a:r>
            <a:r>
              <a:rPr lang="en-US" dirty="0" err="1" smtClean="0">
                <a:solidFill>
                  <a:srgbClr val="000000"/>
                </a:solidFill>
              </a:rPr>
              <a:t>HelloWorld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35654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Classes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89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200155"/>
            <a:ext cx="5181600" cy="252436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90600" y="3943353"/>
            <a:ext cx="5181600" cy="367622"/>
          </a:xfrm>
          <a:prstGeom prst="rect">
            <a:avLst/>
          </a:prstGeom>
          <a:noFill/>
        </p:spPr>
        <p:txBody>
          <a:bodyPr wrap="square" lIns="91395" tIns="45699" rIns="91395" bIns="45699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java  </a:t>
            </a:r>
            <a:r>
              <a:rPr lang="en-US" dirty="0" err="1" smtClean="0">
                <a:solidFill>
                  <a:srgbClr val="000000"/>
                </a:solidFill>
              </a:rPr>
              <a:t>SingleFile.java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84532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Focus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100" indent="-514100">
              <a:buFont typeface="Arial"/>
              <a:buChar char="•"/>
            </a:pPr>
            <a:r>
              <a:rPr lang="en-US" sz="2800" dirty="0"/>
              <a:t>Focus is Java 11 changes</a:t>
            </a:r>
          </a:p>
          <a:p>
            <a:pPr marL="514100" indent="-514100">
              <a:buFont typeface="Arial"/>
              <a:buChar char="•"/>
            </a:pPr>
            <a:r>
              <a:rPr lang="en-US" sz="2800" dirty="0"/>
              <a:t>Will still throw in Java 8 and earlier content and </a:t>
            </a:r>
            <a:r>
              <a:rPr lang="en-US" sz="2800" dirty="0" smtClean="0"/>
              <a:t>tricks</a:t>
            </a:r>
          </a:p>
          <a:p>
            <a:pPr marL="514100" indent="-514100">
              <a:buFont typeface="Arial"/>
              <a:buChar char="•"/>
            </a:pPr>
            <a:r>
              <a:rPr lang="en-US" sz="2800" dirty="0" smtClean="0"/>
              <a:t>Pretend any Word smart quotes are normal double quotes.</a:t>
            </a:r>
            <a:endParaRPr lang="en-US" sz="2800" dirty="0"/>
          </a:p>
          <a:p>
            <a:pPr marL="0" indent="0"/>
            <a:endParaRPr lang="en-US" sz="28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140418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Packages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90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90600" y="3943353"/>
            <a:ext cx="5181600" cy="367622"/>
          </a:xfrm>
          <a:prstGeom prst="rect">
            <a:avLst/>
          </a:prstGeom>
          <a:noFill/>
        </p:spPr>
        <p:txBody>
          <a:bodyPr wrap="square" lIns="91395" tIns="45699" rIns="91395" bIns="45699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java  </a:t>
            </a:r>
            <a:r>
              <a:rPr lang="en-US" dirty="0" err="1" smtClean="0">
                <a:solidFill>
                  <a:srgbClr val="000000"/>
                </a:solidFill>
              </a:rPr>
              <a:t>jb</a:t>
            </a:r>
            <a:r>
              <a:rPr lang="en-US" dirty="0" smtClean="0">
                <a:solidFill>
                  <a:srgbClr val="000000"/>
                </a:solidFill>
              </a:rPr>
              <a:t>/</a:t>
            </a:r>
            <a:r>
              <a:rPr lang="en-US" dirty="0" err="1" smtClean="0">
                <a:solidFill>
                  <a:srgbClr val="000000"/>
                </a:solidFill>
              </a:rPr>
              <a:t>HelloWorld.java</a:t>
            </a: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1352551"/>
            <a:ext cx="4546600" cy="176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5211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Deprecated (was on OCP)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6977" indent="-456977">
              <a:buFont typeface="Arial"/>
              <a:buChar char="•"/>
            </a:pPr>
            <a:r>
              <a:rPr lang="en-US" dirty="0" smtClean="0"/>
              <a:t>Finalize</a:t>
            </a:r>
          </a:p>
          <a:p>
            <a:pPr marL="456977" indent="-456977">
              <a:buFont typeface="Arial"/>
              <a:buChar char="•"/>
            </a:pPr>
            <a:r>
              <a:rPr lang="en-US" dirty="0" smtClean="0"/>
              <a:t>Constructor for wrapper classes</a:t>
            </a:r>
          </a:p>
          <a:p>
            <a:pPr marL="456977" indent="-456977">
              <a:buFont typeface="Arial"/>
              <a:buChar char="•"/>
            </a:pPr>
            <a:r>
              <a:rPr lang="en-US" dirty="0" smtClean="0"/>
              <a:t>(Nashorn)</a:t>
            </a:r>
          </a:p>
          <a:p>
            <a:pPr marL="456977" indent="-456977">
              <a:buFont typeface="Arial"/>
              <a:buChar char="•"/>
            </a:pPr>
            <a:r>
              <a:rPr lang="en-US" dirty="0"/>
              <a:t>deprecated for removal/since</a:t>
            </a:r>
          </a:p>
          <a:p>
            <a:pPr marL="456977" indent="-456977">
              <a:buFont typeface="Arial"/>
              <a:buChar char="•"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91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69183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@Deprecated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046880" y="1327463"/>
            <a:ext cx="7188480" cy="248344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lIns="74035" tIns="37017" rIns="74035" bIns="37017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rgbClr val="000000"/>
                </a:solidFill>
              </a:rPr>
              <a:t>“Very few deprecated APIs were actually removed, leading some people to believe that nothing would ever be removed. </a:t>
            </a:r>
          </a:p>
          <a:p>
            <a:pPr>
              <a:defRPr/>
            </a:pPr>
            <a:endParaRPr lang="en-US" sz="2400" dirty="0">
              <a:solidFill>
                <a:srgbClr val="000000"/>
              </a:solidFill>
            </a:endParaRPr>
          </a:p>
          <a:p>
            <a:pPr>
              <a:defRPr/>
            </a:pPr>
            <a:r>
              <a:rPr lang="en-US" sz="2400" dirty="0">
                <a:solidFill>
                  <a:srgbClr val="000000"/>
                </a:solidFill>
              </a:rPr>
              <a:t>On the other hand, other people believed that everything that was deprecated might eventually be removed, which was never the intent either.”</a:t>
            </a:r>
          </a:p>
        </p:txBody>
      </p:sp>
      <p:sp>
        <p:nvSpPr>
          <p:cNvPr id="50179" name="TextBox 4"/>
          <p:cNvSpPr txBox="1">
            <a:spLocks noChangeArrowheads="1"/>
          </p:cNvSpPr>
          <p:nvPr/>
        </p:nvSpPr>
        <p:spPr bwMode="auto">
          <a:xfrm>
            <a:off x="5954400" y="3816044"/>
            <a:ext cx="2419200" cy="3500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4035" tIns="37017" rIns="74035" bIns="37017">
            <a:spAutoFit/>
          </a:bodyPr>
          <a:lstStyle/>
          <a:p>
            <a:r>
              <a:rPr lang="en-US">
                <a:solidFill>
                  <a:srgbClr val="000000"/>
                </a:solidFill>
              </a:rPr>
              <a:t>From JEP 277</a:t>
            </a:r>
          </a:p>
        </p:txBody>
      </p:sp>
    </p:spTree>
    <p:extLst>
      <p:ext uri="{BB962C8B-B14F-4D97-AF65-F5344CB8AC3E}">
        <p14:creationId xmlns:p14="http://schemas.microsoft.com/office/powerpoint/2010/main" val="22030298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@Deprecated New Attributes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2610112"/>
              </p:ext>
            </p:extLst>
          </p:nvPr>
        </p:nvGraphicFramePr>
        <p:xfrm>
          <a:off x="908640" y="1327460"/>
          <a:ext cx="5391360" cy="1653654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448426"/>
                <a:gridCol w="1046085"/>
                <a:gridCol w="2896849"/>
              </a:tblGrid>
              <a:tr h="409007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Attribute</a:t>
                      </a:r>
                      <a:endParaRPr lang="en-US" sz="1200" dirty="0"/>
                    </a:p>
                  </a:txBody>
                  <a:tcPr marL="82944" marR="82944" marT="31112" marB="31112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Type</a:t>
                      </a:r>
                      <a:endParaRPr lang="en-US" sz="1200" dirty="0"/>
                    </a:p>
                  </a:txBody>
                  <a:tcPr marL="82944" marR="82944" marT="31112" marB="31112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Description</a:t>
                      </a:r>
                      <a:endParaRPr lang="en-US" sz="1200" dirty="0"/>
                    </a:p>
                  </a:txBody>
                  <a:tcPr marL="82944" marR="82944" marT="31112" marB="31112"/>
                </a:tc>
              </a:tr>
              <a:tr h="435624"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forRemoval</a:t>
                      </a:r>
                      <a:endParaRPr lang="en-US" sz="1200" dirty="0"/>
                    </a:p>
                  </a:txBody>
                  <a:tcPr marL="82944" marR="82944" marT="31112" marB="31112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boolean</a:t>
                      </a:r>
                      <a:endParaRPr lang="en-US" sz="1200" dirty="0"/>
                    </a:p>
                  </a:txBody>
                  <a:tcPr marL="82944" marR="82944" marT="31112" marB="31112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Is</a:t>
                      </a:r>
                      <a:r>
                        <a:rPr lang="en-US" sz="1200" baseline="0" dirty="0" smtClean="0"/>
                        <a:t> the intent to remove API from Java at some point?</a:t>
                      </a:r>
                      <a:endParaRPr lang="en-US" sz="1200" dirty="0"/>
                    </a:p>
                  </a:txBody>
                  <a:tcPr marL="82944" marR="82944" marT="31112" marB="31112"/>
                </a:tc>
              </a:tr>
              <a:tr h="809023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since</a:t>
                      </a:r>
                      <a:endParaRPr lang="en-US" sz="1200" dirty="0"/>
                    </a:p>
                  </a:txBody>
                  <a:tcPr marL="82944" marR="82944" marT="31112" marB="31112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String</a:t>
                      </a:r>
                      <a:endParaRPr lang="en-US" sz="1200" dirty="0"/>
                    </a:p>
                  </a:txBody>
                  <a:tcPr marL="82944" marR="82944" marT="31112" marB="31112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Version of Java when API</a:t>
                      </a:r>
                      <a:r>
                        <a:rPr lang="en-US" sz="1200" baseline="0" dirty="0" smtClean="0"/>
                        <a:t> first became deprecated (not populated for all pre-Java 9 APIs)</a:t>
                      </a:r>
                      <a:endParaRPr lang="en-US" sz="1200" dirty="0"/>
                    </a:p>
                  </a:txBody>
                  <a:tcPr marL="82944" marR="82944" marT="31112" marB="31112"/>
                </a:tc>
              </a:tr>
            </a:tbl>
          </a:graphicData>
        </a:graphic>
      </p:graphicFrame>
      <p:pic>
        <p:nvPicPr>
          <p:cNvPr id="5224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6480" y="1845914"/>
            <a:ext cx="1543680" cy="23848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576480" y="4075268"/>
            <a:ext cx="691200" cy="207382"/>
          </a:xfrm>
          <a:prstGeom prst="rect">
            <a:avLst/>
          </a:prstGeom>
          <a:solidFill>
            <a:srgbClr val="00B8FF">
              <a:alpha val="0"/>
            </a:srgbClr>
          </a:solidFill>
          <a:ln w="19050">
            <a:solidFill>
              <a:srgbClr val="FF0000"/>
            </a:solidFill>
            <a:round/>
            <a:headEnd/>
            <a:tailEnd/>
          </a:ln>
        </p:spPr>
        <p:txBody>
          <a:bodyPr lIns="74035" tIns="37017" rIns="74035" bIns="37017"/>
          <a:lstStyle/>
          <a:p>
            <a:endParaRPr lang="en-US"/>
          </a:p>
        </p:txBody>
      </p:sp>
      <p:sp>
        <p:nvSpPr>
          <p:cNvPr id="52247" name="TextBox 5"/>
          <p:cNvSpPr txBox="1">
            <a:spLocks noChangeArrowheads="1"/>
          </p:cNvSpPr>
          <p:nvPr/>
        </p:nvSpPr>
        <p:spPr bwMode="auto">
          <a:xfrm>
            <a:off x="3535200" y="3489849"/>
            <a:ext cx="2833920" cy="622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4035" tIns="37017" rIns="74035" bIns="37017">
            <a:spAutoFit/>
          </a:bodyPr>
          <a:lstStyle/>
          <a:p>
            <a:r>
              <a:rPr lang="en-US">
                <a:solidFill>
                  <a:srgbClr val="000000"/>
                </a:solidFill>
              </a:rPr>
              <a:t>Only had for new</a:t>
            </a:r>
          </a:p>
          <a:p>
            <a:r>
              <a:rPr lang="en-US">
                <a:solidFill>
                  <a:srgbClr val="000000"/>
                </a:solidFill>
              </a:rPr>
              <a:t>APIs before</a:t>
            </a:r>
          </a:p>
        </p:txBody>
      </p:sp>
      <p:cxnSp>
        <p:nvCxnSpPr>
          <p:cNvPr id="9" name="Straight Arrow Connector 8"/>
          <p:cNvCxnSpPr/>
          <p:nvPr/>
        </p:nvCxnSpPr>
        <p:spPr bwMode="auto">
          <a:xfrm>
            <a:off x="5816160" y="3712350"/>
            <a:ext cx="691200" cy="362918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8467845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52247" grpId="0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5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5120" y="2830977"/>
            <a:ext cx="7119360" cy="12745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27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8960" y="497936"/>
            <a:ext cx="6071040" cy="1633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Down Arrow 7"/>
          <p:cNvSpPr/>
          <p:nvPr/>
        </p:nvSpPr>
        <p:spPr bwMode="auto">
          <a:xfrm>
            <a:off x="3604320" y="2156987"/>
            <a:ext cx="1175040" cy="673991"/>
          </a:xfrm>
          <a:prstGeom prst="downArrow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74035" tIns="37017" rIns="74035" bIns="37017"/>
          <a:lstStyle/>
          <a:p>
            <a:pPr>
              <a:defRPr/>
            </a:pPr>
            <a:endParaRPr lang="en-US"/>
          </a:p>
        </p:txBody>
      </p:sp>
      <p:sp>
        <p:nvSpPr>
          <p:cNvPr id="54276" name="Rectangle 4"/>
          <p:cNvSpPr>
            <a:spLocks noChangeArrowheads="1"/>
          </p:cNvSpPr>
          <p:nvPr/>
        </p:nvSpPr>
        <p:spPr bwMode="auto">
          <a:xfrm>
            <a:off x="1530720" y="1482996"/>
            <a:ext cx="2073600" cy="207382"/>
          </a:xfrm>
          <a:prstGeom prst="rect">
            <a:avLst/>
          </a:prstGeom>
          <a:solidFill>
            <a:srgbClr val="00B8FF">
              <a:alpha val="0"/>
            </a:srgbClr>
          </a:solidFill>
          <a:ln w="19050">
            <a:solidFill>
              <a:srgbClr val="FF0000"/>
            </a:solidFill>
            <a:round/>
            <a:headEnd/>
            <a:tailEnd/>
          </a:ln>
        </p:spPr>
        <p:txBody>
          <a:bodyPr lIns="74035" tIns="37017" rIns="74035" bIns="37017"/>
          <a:lstStyle/>
          <a:p>
            <a:endParaRPr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1116000" y="3090205"/>
            <a:ext cx="2073600" cy="207382"/>
          </a:xfrm>
          <a:prstGeom prst="rect">
            <a:avLst/>
          </a:prstGeom>
          <a:solidFill>
            <a:srgbClr val="00B8FF">
              <a:alpha val="0"/>
            </a:srgbClr>
          </a:solidFill>
          <a:ln w="19050">
            <a:solidFill>
              <a:srgbClr val="FF0000"/>
            </a:solidFill>
            <a:round/>
            <a:headEnd/>
            <a:tailEnd/>
          </a:ln>
        </p:spPr>
        <p:txBody>
          <a:bodyPr lIns="74035" tIns="37017" rIns="74035" bIns="37017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9104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@Deprecated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9520" y="1275614"/>
            <a:ext cx="7503840" cy="2933588"/>
          </a:xfrm>
        </p:spPr>
        <p:txBody>
          <a:bodyPr/>
          <a:lstStyle/>
          <a:p>
            <a:pPr>
              <a:defRPr/>
            </a:pPr>
            <a:r>
              <a:rPr lang="en-US" sz="2400" dirty="0"/>
              <a:t>Warning types</a:t>
            </a:r>
          </a:p>
          <a:p>
            <a:pPr>
              <a:buFont typeface="Arial"/>
              <a:buChar char="•"/>
              <a:defRPr/>
            </a:pPr>
            <a:r>
              <a:rPr lang="en-US" sz="2400" dirty="0"/>
              <a:t>Ordinary Deprecation</a:t>
            </a:r>
          </a:p>
          <a:p>
            <a:pPr>
              <a:buFont typeface="Arial"/>
              <a:buChar char="•"/>
              <a:defRPr/>
            </a:pPr>
            <a:r>
              <a:rPr lang="en-US" sz="2400" dirty="0"/>
              <a:t>Removal</a:t>
            </a: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839520" y="2727290"/>
            <a:ext cx="6842880" cy="143777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74035" tIns="37017" rIns="74035" bIns="37017">
            <a:spAutoFit/>
          </a:bodyPr>
          <a:lstStyle/>
          <a:p>
            <a:r>
              <a:rPr lang="en-US">
                <a:solidFill>
                  <a:srgbClr val="000000"/>
                </a:solidFill>
              </a:rPr>
              <a:t>@SuppressWarnings("deprecation”)</a:t>
            </a:r>
          </a:p>
          <a:p>
            <a:endParaRPr lang="en-US">
              <a:solidFill>
                <a:srgbClr val="000000"/>
              </a:solidFill>
            </a:endParaRPr>
          </a:p>
          <a:p>
            <a:r>
              <a:rPr lang="en-US">
                <a:solidFill>
                  <a:srgbClr val="000000"/>
                </a:solidFill>
              </a:rPr>
              <a:t>@SuppressWarnings("removal”</a:t>
            </a:r>
            <a:r>
              <a:rPr lang="en-US" altLang="ja-JP">
                <a:solidFill>
                  <a:srgbClr val="000000"/>
                </a:solidFill>
              </a:rPr>
              <a:t>)</a:t>
            </a:r>
          </a:p>
          <a:p>
            <a:endParaRPr lang="en-US">
              <a:solidFill>
                <a:srgbClr val="000000"/>
              </a:solidFill>
            </a:endParaRPr>
          </a:p>
          <a:p>
            <a:r>
              <a:rPr lang="en-US">
                <a:solidFill>
                  <a:srgbClr val="000000"/>
                </a:solidFill>
              </a:rPr>
              <a:t>@SuppressWarnings({"deprecation", "removal"})</a:t>
            </a:r>
          </a:p>
        </p:txBody>
      </p:sp>
    </p:spTree>
    <p:extLst>
      <p:ext uri="{BB962C8B-B14F-4D97-AF65-F5344CB8AC3E}">
        <p14:creationId xmlns:p14="http://schemas.microsoft.com/office/powerpoint/2010/main" val="18924559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What is deprecated for removal?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/>
              <a:buChar char="•"/>
              <a:defRPr/>
            </a:pPr>
            <a:r>
              <a:rPr lang="en-US" sz="2400" dirty="0"/>
              <a:t>Unused code in AWT</a:t>
            </a:r>
          </a:p>
          <a:p>
            <a:pPr>
              <a:buFont typeface="Arial"/>
              <a:buChar char="•"/>
              <a:defRPr/>
            </a:pPr>
            <a:r>
              <a:rPr lang="en-US" sz="2400" dirty="0"/>
              <a:t>Some old security APIs</a:t>
            </a:r>
          </a:p>
          <a:p>
            <a:pPr>
              <a:buFont typeface="Arial"/>
              <a:buChar char="•"/>
              <a:defRPr/>
            </a:pPr>
            <a:r>
              <a:rPr lang="en-US" sz="2400" dirty="0"/>
              <a:t>Some thread and runtime APIs</a:t>
            </a:r>
          </a:p>
          <a:p>
            <a:pPr>
              <a:buFont typeface="Arial"/>
              <a:buChar char="•"/>
              <a:defRPr/>
            </a:pPr>
            <a:r>
              <a:rPr lang="en-US" sz="2400" dirty="0"/>
              <a:t>Some Jigsaw transition modules </a:t>
            </a:r>
          </a:p>
          <a:p>
            <a:pPr marL="0" indent="0">
              <a:defRPr/>
            </a:pPr>
            <a:r>
              <a:rPr lang="en-US" sz="2400" dirty="0"/>
              <a:t>    (but not classes)</a:t>
            </a:r>
          </a:p>
          <a:p>
            <a:pPr>
              <a:buFont typeface="Arial"/>
              <a:buChar char="•"/>
              <a:defRPr/>
            </a:pPr>
            <a:r>
              <a:rPr lang="en-US" sz="2400" dirty="0"/>
              <a:t>And</a:t>
            </a:r>
            <a:r>
              <a:rPr lang="is-IS" sz="2400" dirty="0"/>
              <a:t>…</a:t>
            </a:r>
            <a:endParaRPr lang="en-US" sz="2400" dirty="0"/>
          </a:p>
          <a:p>
            <a:pPr>
              <a:buFont typeface="Arial"/>
              <a:buChar char="•"/>
              <a:defRPr/>
            </a:pPr>
            <a:endParaRPr lang="en-US" sz="2400" dirty="0"/>
          </a:p>
        </p:txBody>
      </p:sp>
      <p:pic>
        <p:nvPicPr>
          <p:cNvPr id="58372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000" y="1482996"/>
            <a:ext cx="1848960" cy="1745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332817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Applets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defRPr/>
            </a:pPr>
            <a:r>
              <a:rPr lang="en-US" sz="2400" dirty="0"/>
              <a:t>Finally deprecated!</a:t>
            </a:r>
          </a:p>
          <a:p>
            <a:pPr marL="0" indent="0">
              <a:defRPr/>
            </a:pPr>
            <a:endParaRPr lang="en-US" sz="2400" dirty="0"/>
          </a:p>
          <a:p>
            <a:pPr marL="0" indent="0">
              <a:defRPr/>
            </a:pPr>
            <a:r>
              <a:rPr lang="en-US" sz="2400" dirty="0"/>
              <a:t>But</a:t>
            </a:r>
            <a:r>
              <a:rPr lang="is-IS" sz="2400" dirty="0"/>
              <a:t>…</a:t>
            </a:r>
          </a:p>
          <a:p>
            <a:pPr marL="0" indent="0">
              <a:defRPr/>
            </a:pPr>
            <a:endParaRPr lang="en-US" sz="2400" dirty="0"/>
          </a:p>
          <a:p>
            <a:pPr>
              <a:defRPr/>
            </a:pPr>
            <a:r>
              <a:rPr lang="en-US" sz="2400" dirty="0" err="1"/>
              <a:t>forRemoval</a:t>
            </a:r>
            <a:r>
              <a:rPr lang="en-US" sz="2400" dirty="0"/>
              <a:t>=false</a:t>
            </a:r>
          </a:p>
          <a:p>
            <a:pPr>
              <a:defRPr/>
            </a:pPr>
            <a:endParaRPr lang="en-US" sz="2400" dirty="0"/>
          </a:p>
        </p:txBody>
      </p:sp>
      <p:pic>
        <p:nvPicPr>
          <p:cNvPr id="60419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4961" y="1555363"/>
            <a:ext cx="2530080" cy="1897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420" name="TextBox 4"/>
          <p:cNvSpPr txBox="1">
            <a:spLocks noChangeArrowheads="1"/>
          </p:cNvSpPr>
          <p:nvPr/>
        </p:nvSpPr>
        <p:spPr bwMode="auto">
          <a:xfrm>
            <a:off x="5332320" y="2177509"/>
            <a:ext cx="2419200" cy="78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4035" tIns="37017" rIns="74035" bIns="37017">
            <a:spAutoFit/>
          </a:bodyPr>
          <a:lstStyle/>
          <a:p>
            <a:r>
              <a:rPr lang="en-US" sz="4900">
                <a:solidFill>
                  <a:srgbClr val="000000"/>
                </a:solidFill>
              </a:rPr>
              <a:t>Applet</a:t>
            </a:r>
          </a:p>
        </p:txBody>
      </p:sp>
    </p:spTree>
    <p:extLst>
      <p:ext uri="{BB962C8B-B14F-4D97-AF65-F5344CB8AC3E}">
        <p14:creationId xmlns:p14="http://schemas.microsoft.com/office/powerpoint/2010/main" val="1944703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err="1" smtClean="0"/>
              <a:t>JShell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/>
              <a:buChar char="•"/>
              <a:defRPr/>
            </a:pPr>
            <a:r>
              <a:rPr lang="en-US" sz="2400" dirty="0"/>
              <a:t>Probably not on exam</a:t>
            </a:r>
          </a:p>
          <a:p>
            <a:pPr>
              <a:buFont typeface="Arial"/>
              <a:buChar char="•"/>
              <a:defRPr/>
            </a:pPr>
            <a:r>
              <a:rPr lang="en-US" sz="2400" dirty="0"/>
              <a:t>You may (or may not) like it for prototyping</a:t>
            </a:r>
          </a:p>
          <a:p>
            <a:pPr>
              <a:buFont typeface="Arial"/>
              <a:buChar char="•"/>
              <a:defRPr/>
            </a:pPr>
            <a:r>
              <a:rPr lang="en-US" sz="2400" dirty="0"/>
              <a:t>Live demo</a:t>
            </a:r>
          </a:p>
        </p:txBody>
      </p:sp>
    </p:spTree>
    <p:extLst>
      <p:ext uri="{BB962C8B-B14F-4D97-AF65-F5344CB8AC3E}">
        <p14:creationId xmlns:p14="http://schemas.microsoft.com/office/powerpoint/2010/main" val="3433114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85750"/>
            <a:ext cx="7569200" cy="852488"/>
          </a:xfrm>
        </p:spPr>
        <p:txBody>
          <a:bodyPr/>
          <a:lstStyle/>
          <a:p>
            <a:r>
              <a:rPr lang="en-US" dirty="0"/>
              <a:t>Module 4</a:t>
            </a:r>
            <a:r>
              <a:rPr lang="en-US" dirty="0" smtClean="0"/>
              <a:t> </a:t>
            </a:r>
            <a:r>
              <a:rPr lang="mr-IN" dirty="0"/>
              <a:t>–</a:t>
            </a:r>
            <a:r>
              <a:rPr lang="en-US" dirty="0"/>
              <a:t> Question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5" y="1123950"/>
            <a:ext cx="7504113" cy="2933700"/>
          </a:xfrm>
        </p:spPr>
        <p:txBody>
          <a:bodyPr/>
          <a:lstStyle/>
          <a:p>
            <a:r>
              <a:rPr lang="en-US" dirty="0" smtClean="0"/>
              <a:t>Which is a valid way to run a Java program?</a:t>
            </a:r>
          </a:p>
          <a:p>
            <a:pPr marL="514100" indent="-514100">
              <a:buFont typeface="+mj-lt"/>
              <a:buAutoNum type="alphaUcPeriod"/>
            </a:pPr>
            <a:endParaRPr lang="en-US" dirty="0" smtClean="0"/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java </a:t>
            </a:r>
            <a:r>
              <a:rPr lang="en-US" dirty="0" err="1" smtClean="0"/>
              <a:t>HelloWorld</a:t>
            </a:r>
            <a:endParaRPr lang="en-US" dirty="0" smtClean="0"/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java </a:t>
            </a:r>
            <a:r>
              <a:rPr lang="en-US" dirty="0" err="1" smtClean="0"/>
              <a:t>HelloWorld.java</a:t>
            </a:r>
            <a:endParaRPr lang="en-US" dirty="0" smtClean="0"/>
          </a:p>
          <a:p>
            <a:pPr marL="514100" indent="-514100">
              <a:buFont typeface="+mj-lt"/>
              <a:buAutoNum type="alphaUcPeriod"/>
            </a:pPr>
            <a:r>
              <a:rPr lang="en-US" dirty="0" err="1" smtClean="0"/>
              <a:t>javac</a:t>
            </a:r>
            <a:r>
              <a:rPr lang="en-US" dirty="0" smtClean="0"/>
              <a:t> </a:t>
            </a:r>
            <a:r>
              <a:rPr lang="en-US" dirty="0" err="1"/>
              <a:t>HelloWorld.java</a:t>
            </a:r>
            <a:r>
              <a:rPr lang="en-US" dirty="0"/>
              <a:t> 	java </a:t>
            </a:r>
            <a:r>
              <a:rPr lang="en-US" dirty="0" err="1"/>
              <a:t>HelloWorld</a:t>
            </a:r>
            <a:endParaRPr lang="en-US" dirty="0"/>
          </a:p>
          <a:p>
            <a:pPr marL="514100" indent="-514100">
              <a:buFont typeface="+mj-lt"/>
              <a:buAutoNum type="alphaUcPeriod"/>
            </a:pPr>
            <a:r>
              <a:rPr lang="en-US" dirty="0" err="1" smtClean="0"/>
              <a:t>javac</a:t>
            </a:r>
            <a:r>
              <a:rPr lang="en-US" dirty="0" smtClean="0"/>
              <a:t> </a:t>
            </a:r>
            <a:r>
              <a:rPr lang="en-US" dirty="0" err="1"/>
              <a:t>HelloWorld.java</a:t>
            </a:r>
            <a:r>
              <a:rPr lang="en-US" dirty="0"/>
              <a:t> 	java </a:t>
            </a:r>
            <a:r>
              <a:rPr lang="en-US" dirty="0" err="1" smtClean="0"/>
              <a:t>HelloWorld.class</a:t>
            </a:r>
            <a:endParaRPr lang="en-US" dirty="0"/>
          </a:p>
          <a:p>
            <a:pPr marL="514100" indent="-514100">
              <a:buFont typeface="+mj-lt"/>
              <a:buAutoNum type="alphaUcPeriod"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99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55880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Arial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40276</TotalTime>
  <Words>6035</Words>
  <Application>Microsoft Macintosh PowerPoint</Application>
  <PresentationFormat>On-screen Show (16:9)</PresentationFormat>
  <Paragraphs>1391</Paragraphs>
  <Slides>160</Slides>
  <Notes>123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160</vt:i4>
      </vt:variant>
    </vt:vector>
  </HeadingPairs>
  <TitlesOfParts>
    <vt:vector size="161" baseType="lpstr">
      <vt:lpstr>1_Office Theme</vt:lpstr>
      <vt:lpstr>Becoming the first  Java 11 Certified Developer</vt:lpstr>
      <vt:lpstr>At end of session</vt:lpstr>
      <vt:lpstr>About Me</vt:lpstr>
      <vt:lpstr>Disclaimer</vt:lpstr>
      <vt:lpstr>Introductions</vt:lpstr>
      <vt:lpstr>Agenda</vt:lpstr>
      <vt:lpstr>Module flow</vt:lpstr>
      <vt:lpstr>Labs</vt:lpstr>
      <vt:lpstr>Focus</vt:lpstr>
      <vt:lpstr>Module 1</vt:lpstr>
      <vt:lpstr>Exam History</vt:lpstr>
      <vt:lpstr>Exam History</vt:lpstr>
      <vt:lpstr>Cert Expectations</vt:lpstr>
      <vt:lpstr>Beta Cert Expectations</vt:lpstr>
      <vt:lpstr>Which version should I use?</vt:lpstr>
      <vt:lpstr>Expectations for Java 11</vt:lpstr>
      <vt:lpstr>Dates from last time</vt:lpstr>
      <vt:lpstr>Required Software for Today</vt:lpstr>
      <vt:lpstr>Optional: Aliases</vt:lpstr>
      <vt:lpstr>Underscores</vt:lpstr>
      <vt:lpstr>Private methods</vt:lpstr>
      <vt:lpstr>Allowed in Interfaces</vt:lpstr>
      <vt:lpstr>Module 1 – Question 1</vt:lpstr>
      <vt:lpstr>Module 1 – Question 2</vt:lpstr>
      <vt:lpstr>Module 1 – Question 3</vt:lpstr>
      <vt:lpstr>Module 1 – Question 4</vt:lpstr>
      <vt:lpstr>Module 1 – Question 5</vt:lpstr>
      <vt:lpstr>Module 1 – Question 6</vt:lpstr>
      <vt:lpstr>Module 1 – Question 7</vt:lpstr>
      <vt:lpstr>Lab &amp; Break</vt:lpstr>
      <vt:lpstr>Module 2</vt:lpstr>
      <vt:lpstr>Review lab</vt:lpstr>
      <vt:lpstr>Effectively Final Definition</vt:lpstr>
      <vt:lpstr>Which are effectively final?</vt:lpstr>
      <vt:lpstr>Try with Resources - Before</vt:lpstr>
      <vt:lpstr>Try with Resources - After</vt:lpstr>
      <vt:lpstr>What’s wrong here?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Where can we use?</vt:lpstr>
      <vt:lpstr>Where can’t we use?</vt:lpstr>
      <vt:lpstr>Does this work?</vt:lpstr>
      <vt:lpstr>PowerPoint Presentation</vt:lpstr>
      <vt:lpstr>Lambdas</vt:lpstr>
      <vt:lpstr>Annotations</vt:lpstr>
      <vt:lpstr>All or nothing</vt:lpstr>
      <vt:lpstr>Module 2 – Question 1</vt:lpstr>
      <vt:lpstr>Module 2 – Question 2</vt:lpstr>
      <vt:lpstr>Module 2 – Question 3</vt:lpstr>
      <vt:lpstr>Module 2 – Question 4</vt:lpstr>
      <vt:lpstr>Module 2 – Question 5</vt:lpstr>
      <vt:lpstr>Module 2 – Question 6</vt:lpstr>
      <vt:lpstr>Module 2 – Question 7</vt:lpstr>
      <vt:lpstr>Module 2 – Question 8</vt:lpstr>
      <vt:lpstr>Module 2 – Question 9</vt:lpstr>
      <vt:lpstr>Lab &amp; Break</vt:lpstr>
      <vt:lpstr>Module 3</vt:lpstr>
      <vt:lpstr>Review lab</vt:lpstr>
      <vt:lpstr>Creating a non-empty Set</vt:lpstr>
      <vt:lpstr>For consistency</vt:lpstr>
      <vt:lpstr>Better Map</vt:lpstr>
      <vt:lpstr>Lists</vt:lpstr>
      <vt:lpstr>Streams</vt:lpstr>
      <vt:lpstr>Whitespace</vt:lpstr>
      <vt:lpstr>Repeating</vt:lpstr>
      <vt:lpstr>Streams</vt:lpstr>
      <vt:lpstr>Module 3 – Question 1</vt:lpstr>
      <vt:lpstr>Module 3 – Question 2</vt:lpstr>
      <vt:lpstr>Module 3 – Question 3</vt:lpstr>
      <vt:lpstr>Module 3 – Question 4</vt:lpstr>
      <vt:lpstr>Module 3 – Question 5</vt:lpstr>
      <vt:lpstr>Module 3 – Question 6</vt:lpstr>
      <vt:lpstr>Module 3 – Question 7 </vt:lpstr>
      <vt:lpstr>Module 3 – Question 8</vt:lpstr>
      <vt:lpstr>Module 3 – Question 9</vt:lpstr>
      <vt:lpstr>Module 3 – Question 10</vt:lpstr>
      <vt:lpstr>Module 3 – Question 11</vt:lpstr>
      <vt:lpstr>Module 3 – Question 12</vt:lpstr>
      <vt:lpstr>Module 3 – Question 13</vt:lpstr>
      <vt:lpstr>Lab &amp; Break</vt:lpstr>
      <vt:lpstr>Module 4</vt:lpstr>
      <vt:lpstr>Review lab</vt:lpstr>
      <vt:lpstr>New java launcher mode</vt:lpstr>
      <vt:lpstr>“Launch Single-File Source-Code”</vt:lpstr>
      <vt:lpstr>Simple Example</vt:lpstr>
      <vt:lpstr>Multiple Classes</vt:lpstr>
      <vt:lpstr>Packages</vt:lpstr>
      <vt:lpstr>Deprecated (was on OCP)</vt:lpstr>
      <vt:lpstr>@Deprecated</vt:lpstr>
      <vt:lpstr>@Deprecated New Attributes</vt:lpstr>
      <vt:lpstr>PowerPoint Presentation</vt:lpstr>
      <vt:lpstr>@Deprecated</vt:lpstr>
      <vt:lpstr>What is deprecated for removal?</vt:lpstr>
      <vt:lpstr>Applets</vt:lpstr>
      <vt:lpstr>JShell</vt:lpstr>
      <vt:lpstr>Module 4 – Question 1</vt:lpstr>
      <vt:lpstr>Module 4 – Question 2</vt:lpstr>
      <vt:lpstr>Module 4 – Question 3</vt:lpstr>
      <vt:lpstr>Module 4 – Question 4</vt:lpstr>
      <vt:lpstr>Module 4 – Question 5</vt:lpstr>
      <vt:lpstr>Module 4 – Question 6</vt:lpstr>
      <vt:lpstr>Module 4 – Question 7</vt:lpstr>
      <vt:lpstr>Lab &amp; Break</vt:lpstr>
      <vt:lpstr>Module 5</vt:lpstr>
      <vt:lpstr>Review lab</vt:lpstr>
      <vt:lpstr>Streams - ofNullable</vt:lpstr>
      <vt:lpstr>Streams - iterate</vt:lpstr>
      <vt:lpstr>Streams - takeWhile</vt:lpstr>
      <vt:lpstr>Streams - takeWhile</vt:lpstr>
      <vt:lpstr>Streams - dropWhile</vt:lpstr>
      <vt:lpstr>Streams - dropWhile</vt:lpstr>
      <vt:lpstr>Module 5 – Question 1</vt:lpstr>
      <vt:lpstr>Module 5 – Question 2</vt:lpstr>
      <vt:lpstr>Module 5 – Question 3</vt:lpstr>
      <vt:lpstr>Module 5 – Question 4</vt:lpstr>
      <vt:lpstr>Module 5 – Question 5</vt:lpstr>
      <vt:lpstr>Module 5 – Question 6</vt:lpstr>
      <vt:lpstr>Lab &amp; Break</vt:lpstr>
      <vt:lpstr>Module 6</vt:lpstr>
      <vt:lpstr>Review lab</vt:lpstr>
      <vt:lpstr>Jigsaw basics</vt:lpstr>
      <vt:lpstr>Simple module</vt:lpstr>
      <vt:lpstr>Module info</vt:lpstr>
      <vt:lpstr>Base Module</vt:lpstr>
      <vt:lpstr>Module graph</vt:lpstr>
      <vt:lpstr>Module file “commands”</vt:lpstr>
      <vt:lpstr>Module implications</vt:lpstr>
      <vt:lpstr>Sample</vt:lpstr>
      <vt:lpstr>Multi-Release Jar</vt:lpstr>
      <vt:lpstr>Java Versions</vt:lpstr>
      <vt:lpstr>Uses</vt:lpstr>
      <vt:lpstr>Module 6 – Question 1</vt:lpstr>
      <vt:lpstr>Module 6 – Question 2</vt:lpstr>
      <vt:lpstr>Module 6 – Question 3</vt:lpstr>
      <vt:lpstr>Module 6 – Question 4</vt:lpstr>
      <vt:lpstr>Module 6 – Question 5</vt:lpstr>
      <vt:lpstr>Module 6 – Question 6</vt:lpstr>
      <vt:lpstr>Module 6 – Question 7</vt:lpstr>
      <vt:lpstr>Lab &amp; Break</vt:lpstr>
      <vt:lpstr>Module 7</vt:lpstr>
      <vt:lpstr>Review lab</vt:lpstr>
      <vt:lpstr>Preparing for the Exam</vt:lpstr>
      <vt:lpstr>Preparing for the Exam</vt:lpstr>
      <vt:lpstr>Day of the Exam</vt:lpstr>
      <vt:lpstr>After the Exam</vt:lpstr>
      <vt:lpstr>Almost the end...</vt:lpstr>
      <vt:lpstr>Module 7 – Question 1</vt:lpstr>
      <vt:lpstr>Module 7 – Question 2</vt:lpstr>
      <vt:lpstr>Module 7 – Question 3</vt:lpstr>
      <vt:lpstr>Module 7 – Question 4</vt:lpstr>
      <vt:lpstr>Module 7 – Question 5</vt:lpstr>
      <vt:lpstr>Module 7 – Question 6</vt:lpstr>
      <vt:lpstr>Module 7 – Question 7</vt:lpstr>
      <vt:lpstr>Module 7 – Question 8</vt:lpstr>
      <vt:lpstr>Module 7 – Question 9</vt:lpstr>
      <vt:lpstr>Module 7 – Question 10</vt:lpstr>
      <vt:lpstr>Book giveway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 to Java 5-8 and Eclipse</dc:title>
  <dc:creator>Jeanne Boyarsky</dc:creator>
  <cp:lastModifiedBy>Jeanne Boyarsky</cp:lastModifiedBy>
  <cp:revision>613</cp:revision>
  <cp:lastPrinted>2015-05-02T03:43:06Z</cp:lastPrinted>
  <dcterms:created xsi:type="dcterms:W3CDTF">2014-06-07T18:52:31Z</dcterms:created>
  <dcterms:modified xsi:type="dcterms:W3CDTF">2019-03-05T13:19:31Z</dcterms:modified>
</cp:coreProperties>
</file>